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62" r:id="rId2"/>
    <p:sldId id="4396" r:id="rId3"/>
    <p:sldId id="263" r:id="rId4"/>
    <p:sldId id="264" r:id="rId5"/>
    <p:sldId id="265" r:id="rId6"/>
    <p:sldId id="266" r:id="rId7"/>
    <p:sldId id="4397" r:id="rId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34657F"/>
    <a:srgbClr val="5B924F"/>
    <a:srgbClr val="5D4777"/>
    <a:srgbClr val="93272C"/>
    <a:srgbClr val="999B30"/>
    <a:srgbClr val="678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2119A-0F08-4E66-9AD2-6A0525E9F3D1}" v="7" dt="2022-10-10T06:52:02.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4"/>
    <p:restoredTop sz="94665"/>
  </p:normalViewPr>
  <p:slideViewPr>
    <p:cSldViewPr snapToGrid="0" snapToObjects="1">
      <p:cViewPr varScale="1">
        <p:scale>
          <a:sx n="124" d="100"/>
          <a:sy n="124" d="100"/>
        </p:scale>
        <p:origin x="710" y="86"/>
      </p:cViewPr>
      <p:guideLst/>
    </p:cSldViewPr>
  </p:slideViewPr>
  <p:notesTextViewPr>
    <p:cViewPr>
      <p:scale>
        <a:sx n="1" d="1"/>
        <a:sy n="1" d="1"/>
      </p:scale>
      <p:origin x="0" y="0"/>
    </p:cViewPr>
  </p:notesTextViewPr>
  <p:notesViewPr>
    <p:cSldViewPr snapToGrid="0" snapToObjects="1">
      <p:cViewPr varScale="1">
        <p:scale>
          <a:sx n="80" d="100"/>
          <a:sy n="80"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7700CD-E58C-41CB-9FD5-BF993BE9E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6389A2D-9359-472B-9F06-3773224B68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689778-DD92-43C9-A8BA-8D83B533A6C5}" type="datetimeFigureOut">
              <a:rPr lang="en-GB" smtClean="0"/>
              <a:t>10/10/2022</a:t>
            </a:fld>
            <a:endParaRPr lang="en-GB"/>
          </a:p>
        </p:txBody>
      </p:sp>
      <p:sp>
        <p:nvSpPr>
          <p:cNvPr id="4" name="Footer Placeholder 3">
            <a:extLst>
              <a:ext uri="{FF2B5EF4-FFF2-40B4-BE49-F238E27FC236}">
                <a16:creationId xmlns:a16="http://schemas.microsoft.com/office/drawing/2014/main" id="{8C960AC2-757D-452A-920D-B1F8EA071A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E24402-C301-4E0F-B572-4192C51900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2E6A5-EEF2-430B-B382-C9B202D56C45}" type="slidenum">
              <a:rPr lang="en-GB" smtClean="0"/>
              <a:t>‹#›</a:t>
            </a:fld>
            <a:endParaRPr lang="en-GB"/>
          </a:p>
        </p:txBody>
      </p:sp>
    </p:spTree>
    <p:extLst>
      <p:ext uri="{BB962C8B-B14F-4D97-AF65-F5344CB8AC3E}">
        <p14:creationId xmlns:p14="http://schemas.microsoft.com/office/powerpoint/2010/main" val="3309356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0B777-7990-4B4B-BEDF-B9DF65928BF7}" type="datetimeFigureOut">
              <a:rPr lang="en-GB" smtClean="0"/>
              <a:t>10/10/2022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3BFA9-8DC1-420F-BDC1-77B85144D611}" type="slidenum">
              <a:rPr lang="en-GB" smtClean="0"/>
              <a:t>‹#›</a:t>
            </a:fld>
            <a:endParaRPr lang="en-GB"/>
          </a:p>
        </p:txBody>
      </p:sp>
    </p:spTree>
    <p:extLst>
      <p:ext uri="{BB962C8B-B14F-4D97-AF65-F5344CB8AC3E}">
        <p14:creationId xmlns:p14="http://schemas.microsoft.com/office/powerpoint/2010/main" val="303002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 the last 3 years we have</a:t>
            </a:r>
          </a:p>
          <a:p>
            <a:pPr marL="171450" indent="-171450">
              <a:buFontTx/>
              <a:buChar char="-"/>
            </a:pPr>
            <a:r>
              <a:rPr lang="en-GB" dirty="0"/>
              <a:t>Built 48MW of new biomass (more than doubling our capacity)</a:t>
            </a:r>
          </a:p>
          <a:p>
            <a:pPr marL="171450" indent="-171450">
              <a:buFontTx/>
              <a:buChar char="-"/>
            </a:pPr>
            <a:r>
              <a:rPr lang="en-GB" dirty="0"/>
              <a:t>Built (or soon to have) 123MW of UR across 30 sites</a:t>
            </a:r>
          </a:p>
          <a:p>
            <a:pPr marL="171450" indent="-171450">
              <a:buFontTx/>
              <a:buChar char="-"/>
            </a:pPr>
            <a:r>
              <a:rPr lang="en-GB" dirty="0"/>
              <a:t>Turned ABFL profitable for the first time</a:t>
            </a:r>
          </a:p>
          <a:p>
            <a:pPr marL="0" indent="0">
              <a:buFontTx/>
              <a:buNone/>
            </a:pPr>
            <a:r>
              <a:rPr lang="en-GB" dirty="0"/>
              <a:t>Its been a huge collective effort……</a:t>
            </a:r>
          </a:p>
        </p:txBody>
      </p:sp>
      <p:sp>
        <p:nvSpPr>
          <p:cNvPr id="4" name="Slide Number Placeholder 3"/>
          <p:cNvSpPr>
            <a:spLocks noGrp="1"/>
          </p:cNvSpPr>
          <p:nvPr>
            <p:ph type="sldNum" sz="quarter" idx="5"/>
          </p:nvPr>
        </p:nvSpPr>
        <p:spPr/>
        <p:txBody>
          <a:bodyPr/>
          <a:lstStyle/>
          <a:p>
            <a:fld id="{FEF3BFA9-8DC1-420F-BDC1-77B85144D611}" type="slidenum">
              <a:rPr lang="en-GB" smtClean="0"/>
              <a:t>2</a:t>
            </a:fld>
            <a:endParaRPr lang="en-GB"/>
          </a:p>
        </p:txBody>
      </p:sp>
    </p:spTree>
    <p:extLst>
      <p:ext uri="{BB962C8B-B14F-4D97-AF65-F5344CB8AC3E}">
        <p14:creationId xmlns:p14="http://schemas.microsoft.com/office/powerpoint/2010/main" val="2759004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AMP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374AA5-1552-6941-843B-11956BD7BCA5}"/>
              </a:ext>
            </a:extLst>
          </p:cNvPr>
          <p:cNvSpPr/>
          <p:nvPr userDrawn="1"/>
        </p:nvSpPr>
        <p:spPr>
          <a:xfrm>
            <a:off x="0" y="0"/>
            <a:ext cx="91439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41C672-D26F-4800-BF25-7CC493C73B13}"/>
              </a:ext>
            </a:extLst>
          </p:cNvPr>
          <p:cNvPicPr>
            <a:picLocks noChangeAspect="1"/>
          </p:cNvPicPr>
          <p:nvPr userDrawn="1"/>
        </p:nvPicPr>
        <p:blipFill>
          <a:blip r:embed="rId2"/>
          <a:stretch>
            <a:fillRect/>
          </a:stretch>
        </p:blipFill>
        <p:spPr>
          <a:xfrm>
            <a:off x="4762" y="0"/>
            <a:ext cx="6096000" cy="5143500"/>
          </a:xfrm>
          <a:prstGeom prst="rect">
            <a:avLst/>
          </a:prstGeom>
        </p:spPr>
      </p:pic>
      <p:sp>
        <p:nvSpPr>
          <p:cNvPr id="2" name="Title 1"/>
          <p:cNvSpPr>
            <a:spLocks noGrp="1"/>
          </p:cNvSpPr>
          <p:nvPr>
            <p:ph type="ctrTitle"/>
          </p:nvPr>
        </p:nvSpPr>
        <p:spPr>
          <a:xfrm>
            <a:off x="1143000" y="841772"/>
            <a:ext cx="6858000" cy="1790700"/>
          </a:xfrm>
        </p:spPr>
        <p:txBody>
          <a:bodyPr anchor="b"/>
          <a:lstStyle>
            <a:lvl1pPr algn="l">
              <a:lnSpc>
                <a:spcPct val="80000"/>
              </a:lnSpc>
              <a:defRPr sz="45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l">
              <a:lnSpc>
                <a:spcPct val="80000"/>
              </a:lnSpc>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719C1AC9-2971-2E48-838A-99AE635908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18409" y="4199731"/>
            <a:ext cx="1874692" cy="687387"/>
          </a:xfrm>
          <a:prstGeom prst="rect">
            <a:avLst/>
          </a:prstGeom>
        </p:spPr>
      </p:pic>
    </p:spTree>
    <p:extLst>
      <p:ext uri="{BB962C8B-B14F-4D97-AF65-F5344CB8AC3E}">
        <p14:creationId xmlns:p14="http://schemas.microsoft.com/office/powerpoint/2010/main" val="300797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4657F"/>
                </a:solidFill>
              </a:defRPr>
            </a:lvl1pPr>
          </a:lstStyle>
          <a:p>
            <a:r>
              <a:rPr lang="en-US" dirty="0"/>
              <a:t>Click to edit Master title style</a:t>
            </a:r>
          </a:p>
        </p:txBody>
      </p:sp>
      <p:sp>
        <p:nvSpPr>
          <p:cNvPr id="3" name="Content Placeholder 2"/>
          <p:cNvSpPr>
            <a:spLocks noGrp="1"/>
          </p:cNvSpPr>
          <p:nvPr>
            <p:ph idx="1"/>
          </p:nvPr>
        </p:nvSpPr>
        <p:spPr>
          <a:xfrm>
            <a:off x="628650" y="1105469"/>
            <a:ext cx="7886700" cy="3527254"/>
          </a:xfr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09E8798-00ED-4261-9BF0-ACB4A9717C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72878" y="4544472"/>
            <a:ext cx="1215223" cy="445582"/>
          </a:xfrm>
          <a:prstGeom prst="rect">
            <a:avLst/>
          </a:prstGeom>
        </p:spPr>
      </p:pic>
    </p:spTree>
    <p:extLst>
      <p:ext uri="{BB962C8B-B14F-4D97-AF65-F5344CB8AC3E}">
        <p14:creationId xmlns:p14="http://schemas.microsoft.com/office/powerpoint/2010/main" val="41404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1 Column Border">
    <p:spTree>
      <p:nvGrpSpPr>
        <p:cNvPr id="1" name=""/>
        <p:cNvGrpSpPr/>
        <p:nvPr/>
      </p:nvGrpSpPr>
      <p:grpSpPr>
        <a:xfrm>
          <a:off x="0" y="0"/>
          <a:ext cx="0" cy="0"/>
          <a:chOff x="0" y="0"/>
          <a:chExt cx="0" cy="0"/>
        </a:xfrm>
      </p:grpSpPr>
      <p:pic>
        <p:nvPicPr>
          <p:cNvPr id="7" name="Picture 6" descr="A picture containing indoor&#10;&#10;Description generated with high confidence">
            <a:extLst>
              <a:ext uri="{FF2B5EF4-FFF2-40B4-BE49-F238E27FC236}">
                <a16:creationId xmlns:a16="http://schemas.microsoft.com/office/drawing/2014/main" id="{7C068AA3-8C4E-4472-8A43-85A351ECEA92}"/>
              </a:ext>
            </a:extLst>
          </p:cNvPr>
          <p:cNvPicPr>
            <a:picLocks noChangeAspect="1"/>
          </p:cNvPicPr>
          <p:nvPr userDrawn="1"/>
        </p:nvPicPr>
        <p:blipFill>
          <a:blip r:embed="rId2"/>
          <a:stretch>
            <a:fillRect/>
          </a:stretch>
        </p:blipFill>
        <p:spPr>
          <a:xfrm>
            <a:off x="0" y="4189664"/>
            <a:ext cx="9144000" cy="1020659"/>
          </a:xfrm>
          <a:prstGeom prst="rect">
            <a:avLst/>
          </a:prstGeom>
        </p:spPr>
      </p:pic>
      <p:sp>
        <p:nvSpPr>
          <p:cNvPr id="2" name="Title 1"/>
          <p:cNvSpPr>
            <a:spLocks noGrp="1"/>
          </p:cNvSpPr>
          <p:nvPr>
            <p:ph type="title"/>
          </p:nvPr>
        </p:nvSpPr>
        <p:spPr/>
        <p:txBody>
          <a:bodyPr/>
          <a:lstStyle>
            <a:lvl1pPr>
              <a:defRPr>
                <a:solidFill>
                  <a:srgbClr val="34657F"/>
                </a:solidFill>
              </a:defRPr>
            </a:lvl1pPr>
          </a:lstStyle>
          <a:p>
            <a:r>
              <a:rPr lang="en-US" dirty="0"/>
              <a:t>Click to edit Master title style</a:t>
            </a:r>
          </a:p>
        </p:txBody>
      </p:sp>
      <p:sp>
        <p:nvSpPr>
          <p:cNvPr id="3" name="Content Placeholder 2"/>
          <p:cNvSpPr>
            <a:spLocks noGrp="1"/>
          </p:cNvSpPr>
          <p:nvPr>
            <p:ph idx="1"/>
          </p:nvPr>
        </p:nvSpPr>
        <p:spPr>
          <a:xfrm>
            <a:off x="628650" y="1105469"/>
            <a:ext cx="7886700" cy="3527254"/>
          </a:xfr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821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Photo Blee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81F034-1630-6A4F-A1FE-9F9BB64A78A9}"/>
              </a:ext>
            </a:extLst>
          </p:cNvPr>
          <p:cNvSpPr>
            <a:spLocks noGrp="1"/>
          </p:cNvSpPr>
          <p:nvPr>
            <p:ph type="pic" sz="quarter" idx="10"/>
          </p:nvPr>
        </p:nvSpPr>
        <p:spPr>
          <a:xfrm>
            <a:off x="5542280" y="0"/>
            <a:ext cx="3601719" cy="5143499"/>
          </a:xfrm>
        </p:spPr>
        <p:txBody>
          <a:bodyPr/>
          <a:lstStyle/>
          <a:p>
            <a:endParaRPr lang="en-US"/>
          </a:p>
        </p:txBody>
      </p:sp>
      <p:sp>
        <p:nvSpPr>
          <p:cNvPr id="2" name="Title 1"/>
          <p:cNvSpPr>
            <a:spLocks noGrp="1"/>
          </p:cNvSpPr>
          <p:nvPr>
            <p:ph type="title"/>
          </p:nvPr>
        </p:nvSpPr>
        <p:spPr>
          <a:xfrm>
            <a:off x="628650" y="273844"/>
            <a:ext cx="4320000" cy="994172"/>
          </a:xfrm>
        </p:spPr>
        <p:txBody>
          <a:bodyPr/>
          <a:lstStyle>
            <a:lvl1pPr>
              <a:defRPr>
                <a:solidFill>
                  <a:srgbClr val="34657F"/>
                </a:solidFill>
              </a:defRPr>
            </a:lvl1pPr>
          </a:lstStyle>
          <a:p>
            <a:r>
              <a:rPr lang="en-US" dirty="0"/>
              <a:t>Click to edit Master title style</a:t>
            </a:r>
          </a:p>
        </p:txBody>
      </p:sp>
      <p:sp>
        <p:nvSpPr>
          <p:cNvPr id="3" name="Content Placeholder 2"/>
          <p:cNvSpPr>
            <a:spLocks noGrp="1"/>
          </p:cNvSpPr>
          <p:nvPr>
            <p:ph idx="1"/>
          </p:nvPr>
        </p:nvSpPr>
        <p:spPr>
          <a:xfrm>
            <a:off x="628650" y="1369219"/>
            <a:ext cx="4320000" cy="3263504"/>
          </a:xfr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Photo Inse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4320000" cy="994172"/>
          </a:xfrm>
        </p:spPr>
        <p:txBody>
          <a:bodyPr/>
          <a:lstStyle>
            <a:lvl1pPr>
              <a:defRPr>
                <a:solidFill>
                  <a:srgbClr val="34657F"/>
                </a:solidFill>
              </a:defRPr>
            </a:lvl1pPr>
          </a:lstStyle>
          <a:p>
            <a:r>
              <a:rPr lang="en-US" dirty="0"/>
              <a:t>Click to edit Master title style</a:t>
            </a:r>
          </a:p>
        </p:txBody>
      </p:sp>
      <p:sp>
        <p:nvSpPr>
          <p:cNvPr id="3" name="Content Placeholder 2"/>
          <p:cNvSpPr>
            <a:spLocks noGrp="1"/>
          </p:cNvSpPr>
          <p:nvPr>
            <p:ph idx="1"/>
          </p:nvPr>
        </p:nvSpPr>
        <p:spPr>
          <a:xfrm>
            <a:off x="628650" y="1369219"/>
            <a:ext cx="4320000" cy="3263504"/>
          </a:xfr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B681F034-1630-6A4F-A1FE-9F9BB64A78A9}"/>
              </a:ext>
            </a:extLst>
          </p:cNvPr>
          <p:cNvSpPr>
            <a:spLocks noGrp="1"/>
          </p:cNvSpPr>
          <p:nvPr>
            <p:ph type="pic" sz="quarter" idx="10"/>
          </p:nvPr>
        </p:nvSpPr>
        <p:spPr>
          <a:xfrm>
            <a:off x="5542280" y="273845"/>
            <a:ext cx="3240000" cy="4613274"/>
          </a:xfrm>
        </p:spPr>
        <p:txBody>
          <a:bodyPr/>
          <a:lstStyle/>
          <a:p>
            <a:endParaRPr lang="en-US"/>
          </a:p>
        </p:txBody>
      </p:sp>
    </p:spTree>
    <p:extLst>
      <p:ext uri="{BB962C8B-B14F-4D97-AF65-F5344CB8AC3E}">
        <p14:creationId xmlns:p14="http://schemas.microsoft.com/office/powerpoint/2010/main" val="176221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2610"/>
            <a:ext cx="7886700" cy="4230114"/>
          </a:xfrm>
        </p:spPr>
        <p:txBody>
          <a:bodyPr>
            <a:normAutofit/>
          </a:bodyPr>
          <a:lstStyle>
            <a:lvl1pPr marL="0" indent="0">
              <a:buNone/>
              <a:defRPr sz="2400">
                <a:solidFill>
                  <a:srgbClr val="4D4D4D"/>
                </a:solidFill>
              </a:defRPr>
            </a:lvl1pPr>
          </a:lstStyle>
          <a:p>
            <a:pPr lvl="0"/>
            <a:r>
              <a:rPr lang="en-US" dirty="0"/>
              <a:t>Edit Master text styles</a:t>
            </a:r>
          </a:p>
        </p:txBody>
      </p:sp>
      <p:pic>
        <p:nvPicPr>
          <p:cNvPr id="7" name="Picture 6">
            <a:extLst>
              <a:ext uri="{FF2B5EF4-FFF2-40B4-BE49-F238E27FC236}">
                <a16:creationId xmlns:a16="http://schemas.microsoft.com/office/drawing/2014/main" id="{3880104E-2B36-F541-AECE-7A6272B986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72878" y="4544472"/>
            <a:ext cx="1215223" cy="445582"/>
          </a:xfrm>
          <a:prstGeom prst="rect">
            <a:avLst/>
          </a:prstGeom>
        </p:spPr>
      </p:pic>
    </p:spTree>
    <p:extLst>
      <p:ext uri="{BB962C8B-B14F-4D97-AF65-F5344CB8AC3E}">
        <p14:creationId xmlns:p14="http://schemas.microsoft.com/office/powerpoint/2010/main" val="923880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Border">
    <p:spTree>
      <p:nvGrpSpPr>
        <p:cNvPr id="1" name=""/>
        <p:cNvGrpSpPr/>
        <p:nvPr/>
      </p:nvGrpSpPr>
      <p:grpSpPr>
        <a:xfrm>
          <a:off x="0" y="0"/>
          <a:ext cx="0" cy="0"/>
          <a:chOff x="0" y="0"/>
          <a:chExt cx="0" cy="0"/>
        </a:xfrm>
      </p:grpSpPr>
      <p:pic>
        <p:nvPicPr>
          <p:cNvPr id="5" name="Picture 4" descr="A picture containing indoor&#10;&#10;Description generated with high confidence">
            <a:extLst>
              <a:ext uri="{FF2B5EF4-FFF2-40B4-BE49-F238E27FC236}">
                <a16:creationId xmlns:a16="http://schemas.microsoft.com/office/drawing/2014/main" id="{1AEC6677-A930-4CDE-B933-ED81C1D16865}"/>
              </a:ext>
            </a:extLst>
          </p:cNvPr>
          <p:cNvPicPr>
            <a:picLocks noChangeAspect="1"/>
          </p:cNvPicPr>
          <p:nvPr userDrawn="1"/>
        </p:nvPicPr>
        <p:blipFill>
          <a:blip r:embed="rId2"/>
          <a:stretch>
            <a:fillRect/>
          </a:stretch>
        </p:blipFill>
        <p:spPr>
          <a:xfrm>
            <a:off x="0" y="4189664"/>
            <a:ext cx="9144000" cy="1020659"/>
          </a:xfrm>
          <a:prstGeom prst="rect">
            <a:avLst/>
          </a:prstGeom>
        </p:spPr>
      </p:pic>
      <p:sp>
        <p:nvSpPr>
          <p:cNvPr id="3" name="Content Placeholder 2"/>
          <p:cNvSpPr>
            <a:spLocks noGrp="1"/>
          </p:cNvSpPr>
          <p:nvPr>
            <p:ph idx="1"/>
          </p:nvPr>
        </p:nvSpPr>
        <p:spPr>
          <a:xfrm>
            <a:off x="628650" y="402610"/>
            <a:ext cx="7886700" cy="4230114"/>
          </a:xfrm>
        </p:spPr>
        <p:txBody>
          <a:bodyPr>
            <a:normAutofit/>
          </a:bodyPr>
          <a:lstStyle>
            <a:lvl1pPr marL="0" indent="0">
              <a:buNone/>
              <a:defRPr sz="2400">
                <a:solidFill>
                  <a:srgbClr val="4D4D4D"/>
                </a:solidFill>
              </a:defRPr>
            </a:lvl1pPr>
          </a:lstStyle>
          <a:p>
            <a:pPr lvl="0"/>
            <a:r>
              <a:rPr lang="en-US" dirty="0"/>
              <a:t>Edit Master text styles</a:t>
            </a:r>
          </a:p>
        </p:txBody>
      </p:sp>
    </p:spTree>
    <p:extLst>
      <p:ext uri="{BB962C8B-B14F-4D97-AF65-F5344CB8AC3E}">
        <p14:creationId xmlns:p14="http://schemas.microsoft.com/office/powerpoint/2010/main" val="68940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4657F"/>
                </a:solidFill>
              </a:defRPr>
            </a:lvl1pPr>
          </a:lstStyle>
          <a:p>
            <a:r>
              <a:rPr lang="en-US" dirty="0"/>
              <a:t>Click to edit Master title style</a:t>
            </a:r>
          </a:p>
        </p:txBody>
      </p:sp>
      <p:sp>
        <p:nvSpPr>
          <p:cNvPr id="3" name="Content Placeholder 2"/>
          <p:cNvSpPr>
            <a:spLocks noGrp="1"/>
          </p:cNvSpPr>
          <p:nvPr>
            <p:ph sz="half" idx="1"/>
          </p:nvPr>
        </p:nvSpPr>
        <p:spPr>
          <a:xfrm>
            <a:off x="628650" y="1071349"/>
            <a:ext cx="3886200" cy="35613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71349"/>
            <a:ext cx="3886200" cy="35613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EC3F36C-B655-465B-86CF-CFA8AB17C9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72878" y="4544472"/>
            <a:ext cx="1215223" cy="445582"/>
          </a:xfrm>
          <a:prstGeom prst="rect">
            <a:avLst/>
          </a:prstGeom>
        </p:spPr>
      </p:pic>
    </p:spTree>
    <p:extLst>
      <p:ext uri="{BB962C8B-B14F-4D97-AF65-F5344CB8AC3E}">
        <p14:creationId xmlns:p14="http://schemas.microsoft.com/office/powerpoint/2010/main" val="126407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639221"/>
          </a:xfrm>
        </p:spPr>
        <p:txBody>
          <a:bodyPr/>
          <a:lstStyle>
            <a:lvl1pPr>
              <a:defRPr>
                <a:solidFill>
                  <a:srgbClr val="34657F"/>
                </a:solidFill>
              </a:defRPr>
            </a:lvl1pPr>
          </a:lstStyle>
          <a:p>
            <a:r>
              <a:rPr lang="en-US" dirty="0"/>
              <a:t>Click to edit Master title style</a:t>
            </a:r>
          </a:p>
        </p:txBody>
      </p:sp>
      <p:sp>
        <p:nvSpPr>
          <p:cNvPr id="3" name="Text Placeholder 2"/>
          <p:cNvSpPr>
            <a:spLocks noGrp="1"/>
          </p:cNvSpPr>
          <p:nvPr>
            <p:ph type="body" idx="1"/>
          </p:nvPr>
        </p:nvSpPr>
        <p:spPr>
          <a:xfrm>
            <a:off x="629842" y="1086968"/>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086968"/>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BEFF1E0D-AFF9-4143-AC37-6BE47B89E73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72878" y="4544472"/>
            <a:ext cx="1215223" cy="445582"/>
          </a:xfrm>
          <a:prstGeom prst="rect">
            <a:avLst/>
          </a:prstGeom>
        </p:spPr>
      </p:pic>
    </p:spTree>
    <p:extLst>
      <p:ext uri="{BB962C8B-B14F-4D97-AF65-F5344CB8AC3E}">
        <p14:creationId xmlns:p14="http://schemas.microsoft.com/office/powerpoint/2010/main" val="17858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solidFill>
                  <a:srgbClr val="34657F"/>
                </a:solidFill>
              </a:defRPr>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6" name="Picture 5">
            <a:extLst>
              <a:ext uri="{FF2B5EF4-FFF2-40B4-BE49-F238E27FC236}">
                <a16:creationId xmlns:a16="http://schemas.microsoft.com/office/drawing/2014/main" id="{8A28A4B6-689B-4ADC-892E-85160474C6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72878" y="4544472"/>
            <a:ext cx="1215223" cy="445582"/>
          </a:xfrm>
          <a:prstGeom prst="rect">
            <a:avLst/>
          </a:prstGeom>
        </p:spPr>
      </p:pic>
    </p:spTree>
    <p:extLst>
      <p:ext uri="{BB962C8B-B14F-4D97-AF65-F5344CB8AC3E}">
        <p14:creationId xmlns:p14="http://schemas.microsoft.com/office/powerpoint/2010/main" val="3181555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solidFill>
                  <a:srgbClr val="34657F"/>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6" name="Picture 5">
            <a:extLst>
              <a:ext uri="{FF2B5EF4-FFF2-40B4-BE49-F238E27FC236}">
                <a16:creationId xmlns:a16="http://schemas.microsoft.com/office/drawing/2014/main" id="{3BB00C81-1CE4-4372-AF7C-F84A5F71FA5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72878" y="4544472"/>
            <a:ext cx="1215223" cy="445582"/>
          </a:xfrm>
          <a:prstGeom prst="rect">
            <a:avLst/>
          </a:prstGeom>
        </p:spPr>
      </p:pic>
    </p:spTree>
    <p:extLst>
      <p:ext uri="{BB962C8B-B14F-4D97-AF65-F5344CB8AC3E}">
        <p14:creationId xmlns:p14="http://schemas.microsoft.com/office/powerpoint/2010/main" val="44138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AMP Lim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374AA5-1552-6941-843B-11956BD7BCA5}"/>
              </a:ext>
            </a:extLst>
          </p:cNvPr>
          <p:cNvSpPr/>
          <p:nvPr userDrawn="1"/>
        </p:nvSpPr>
        <p:spPr>
          <a:xfrm>
            <a:off x="0" y="0"/>
            <a:ext cx="9143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0BDA1B-9933-F740-BF55-FAA12983CCE9}"/>
              </a:ext>
            </a:extLst>
          </p:cNvPr>
          <p:cNvPicPr>
            <a:picLocks noChangeAspect="1"/>
          </p:cNvPicPr>
          <p:nvPr userDrawn="1"/>
        </p:nvPicPr>
        <p:blipFill>
          <a:blip r:embed="rId2"/>
          <a:stretch>
            <a:fillRect/>
          </a:stretch>
        </p:blipFill>
        <p:spPr>
          <a:xfrm>
            <a:off x="4762" y="0"/>
            <a:ext cx="6096000" cy="5143500"/>
          </a:xfrm>
          <a:prstGeom prst="rect">
            <a:avLst/>
          </a:prstGeom>
        </p:spPr>
      </p:pic>
      <p:sp>
        <p:nvSpPr>
          <p:cNvPr id="2" name="Title 1"/>
          <p:cNvSpPr>
            <a:spLocks noGrp="1"/>
          </p:cNvSpPr>
          <p:nvPr>
            <p:ph type="ctrTitle"/>
          </p:nvPr>
        </p:nvSpPr>
        <p:spPr>
          <a:xfrm>
            <a:off x="1143000" y="841772"/>
            <a:ext cx="6858000" cy="1790700"/>
          </a:xfrm>
        </p:spPr>
        <p:txBody>
          <a:bodyPr anchor="b"/>
          <a:lstStyle>
            <a:lvl1pPr algn="l">
              <a:lnSpc>
                <a:spcPct val="80000"/>
              </a:lnSpc>
              <a:defRPr sz="45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l">
              <a:lnSpc>
                <a:spcPct val="80000"/>
              </a:lnSpc>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719C1AC9-2971-2E48-838A-99AE635908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18409" y="4199731"/>
            <a:ext cx="1874692" cy="687387"/>
          </a:xfrm>
          <a:prstGeom prst="rect">
            <a:avLst/>
          </a:prstGeom>
        </p:spPr>
      </p:pic>
    </p:spTree>
    <p:extLst>
      <p:ext uri="{BB962C8B-B14F-4D97-AF65-F5344CB8AC3E}">
        <p14:creationId xmlns:p14="http://schemas.microsoft.com/office/powerpoint/2010/main" val="3635810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374AA5-1552-6941-843B-11956BD7BCA5}"/>
              </a:ext>
            </a:extLst>
          </p:cNvPr>
          <p:cNvSpPr/>
          <p:nvPr userDrawn="1"/>
        </p:nvSpPr>
        <p:spPr>
          <a:xfrm>
            <a:off x="0" y="0"/>
            <a:ext cx="91439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41C672-D26F-4800-BF25-7CC493C73B13}"/>
              </a:ext>
            </a:extLst>
          </p:cNvPr>
          <p:cNvPicPr>
            <a:picLocks noChangeAspect="1"/>
          </p:cNvPicPr>
          <p:nvPr userDrawn="1"/>
        </p:nvPicPr>
        <p:blipFill>
          <a:blip r:embed="rId2"/>
          <a:stretch>
            <a:fillRect/>
          </a:stretch>
        </p:blipFill>
        <p:spPr>
          <a:xfrm>
            <a:off x="4762" y="0"/>
            <a:ext cx="6096000" cy="5143500"/>
          </a:xfrm>
          <a:prstGeom prst="rect">
            <a:avLst/>
          </a:prstGeom>
        </p:spPr>
      </p:pic>
      <p:sp>
        <p:nvSpPr>
          <p:cNvPr id="9" name="Title 1">
            <a:extLst>
              <a:ext uri="{FF2B5EF4-FFF2-40B4-BE49-F238E27FC236}">
                <a16:creationId xmlns:a16="http://schemas.microsoft.com/office/drawing/2014/main" id="{08E08D7F-403B-4898-A862-8716EC6CC77C}"/>
              </a:ext>
            </a:extLst>
          </p:cNvPr>
          <p:cNvSpPr>
            <a:spLocks noGrp="1"/>
          </p:cNvSpPr>
          <p:nvPr>
            <p:ph type="title"/>
          </p:nvPr>
        </p:nvSpPr>
        <p:spPr>
          <a:xfrm>
            <a:off x="623888" y="540000"/>
            <a:ext cx="6120000" cy="2139553"/>
          </a:xfrm>
        </p:spPr>
        <p:txBody>
          <a:bodyPr anchor="b"/>
          <a:lstStyle>
            <a:lvl1pPr>
              <a:lnSpc>
                <a:spcPct val="80000"/>
              </a:lnSpc>
              <a:defRPr sz="4500">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0F98910D-21F9-48D5-9138-4B070CAFE5B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10728" y="4270247"/>
            <a:ext cx="1682372" cy="616869"/>
          </a:xfrm>
          <a:prstGeom prst="rect">
            <a:avLst/>
          </a:prstGeom>
        </p:spPr>
      </p:pic>
      <p:sp>
        <p:nvSpPr>
          <p:cNvPr id="12" name="Picture Placeholder 11">
            <a:extLst>
              <a:ext uri="{FF2B5EF4-FFF2-40B4-BE49-F238E27FC236}">
                <a16:creationId xmlns:a16="http://schemas.microsoft.com/office/drawing/2014/main" id="{A9B39330-3FBA-439F-9583-CB56002D1780}"/>
              </a:ext>
            </a:extLst>
          </p:cNvPr>
          <p:cNvSpPr>
            <a:spLocks noGrp="1"/>
          </p:cNvSpPr>
          <p:nvPr>
            <p:ph type="pic" sz="quarter" idx="11"/>
          </p:nvPr>
        </p:nvSpPr>
        <p:spPr>
          <a:xfrm>
            <a:off x="623888" y="2979643"/>
            <a:ext cx="1440000" cy="1440000"/>
          </a:xfrm>
        </p:spPr>
        <p:txBody>
          <a:bodyPr anchor="ctr" anchorCtr="0"/>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73088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62E349-CD75-F34E-BC61-01A3C25408CB}"/>
              </a:ext>
            </a:extLst>
          </p:cNvPr>
          <p:cNvSpPr/>
          <p:nvPr userDrawn="1"/>
        </p:nvSpPr>
        <p:spPr>
          <a:xfrm>
            <a:off x="0" y="0"/>
            <a:ext cx="9144000" cy="51435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540000"/>
            <a:ext cx="6120000" cy="2139553"/>
          </a:xfrm>
        </p:spPr>
        <p:txBody>
          <a:bodyPr anchor="b"/>
          <a:lstStyle>
            <a:lvl1pPr>
              <a:lnSpc>
                <a:spcPct val="80000"/>
              </a:lnSpc>
              <a:defRPr sz="4500">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0F69F0C5-32A5-2A46-859A-A1F8618AE8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10728" y="4270247"/>
            <a:ext cx="1682372" cy="616869"/>
          </a:xfrm>
          <a:prstGeom prst="rect">
            <a:avLst/>
          </a:prstGeom>
        </p:spPr>
      </p:pic>
      <p:sp>
        <p:nvSpPr>
          <p:cNvPr id="12" name="Picture Placeholder 11">
            <a:extLst>
              <a:ext uri="{FF2B5EF4-FFF2-40B4-BE49-F238E27FC236}">
                <a16:creationId xmlns:a16="http://schemas.microsoft.com/office/drawing/2014/main" id="{8723F16A-EBEF-5042-826D-3817A504DDD4}"/>
              </a:ext>
            </a:extLst>
          </p:cNvPr>
          <p:cNvSpPr>
            <a:spLocks noGrp="1"/>
          </p:cNvSpPr>
          <p:nvPr>
            <p:ph type="pic" sz="quarter" idx="11"/>
          </p:nvPr>
        </p:nvSpPr>
        <p:spPr>
          <a:xfrm>
            <a:off x="623888" y="2979643"/>
            <a:ext cx="1440000" cy="1440000"/>
          </a:xfrm>
        </p:spPr>
        <p:txBody>
          <a:bodyPr anchor="ctr" anchorCtr="0"/>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58007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 - Lim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62E349-CD75-F34E-BC61-01A3C25408CB}"/>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540000"/>
            <a:ext cx="6120000" cy="2139553"/>
          </a:xfrm>
        </p:spPr>
        <p:txBody>
          <a:bodyPr anchor="b"/>
          <a:lstStyle>
            <a:lvl1pPr>
              <a:lnSpc>
                <a:spcPct val="80000"/>
              </a:lnSpc>
              <a:defRPr sz="4500">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0F69F0C5-32A5-2A46-859A-A1F8618AE8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10728" y="4270247"/>
            <a:ext cx="1682372" cy="616869"/>
          </a:xfrm>
          <a:prstGeom prst="rect">
            <a:avLst/>
          </a:prstGeom>
        </p:spPr>
      </p:pic>
      <p:sp>
        <p:nvSpPr>
          <p:cNvPr id="12" name="Picture Placeholder 11">
            <a:extLst>
              <a:ext uri="{FF2B5EF4-FFF2-40B4-BE49-F238E27FC236}">
                <a16:creationId xmlns:a16="http://schemas.microsoft.com/office/drawing/2014/main" id="{8723F16A-EBEF-5042-826D-3817A504DDD4}"/>
              </a:ext>
            </a:extLst>
          </p:cNvPr>
          <p:cNvSpPr>
            <a:spLocks noGrp="1"/>
          </p:cNvSpPr>
          <p:nvPr>
            <p:ph type="pic" sz="quarter" idx="11"/>
          </p:nvPr>
        </p:nvSpPr>
        <p:spPr>
          <a:xfrm>
            <a:off x="623888" y="2979643"/>
            <a:ext cx="1440000" cy="1440000"/>
          </a:xfrm>
        </p:spPr>
        <p:txBody>
          <a:bodyPr anchor="ctr" anchorCtr="0"/>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854254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Border">
    <p:spTree>
      <p:nvGrpSpPr>
        <p:cNvPr id="1" name=""/>
        <p:cNvGrpSpPr/>
        <p:nvPr/>
      </p:nvGrpSpPr>
      <p:grpSpPr>
        <a:xfrm>
          <a:off x="0" y="0"/>
          <a:ext cx="0" cy="0"/>
          <a:chOff x="0" y="0"/>
          <a:chExt cx="0" cy="0"/>
        </a:xfrm>
      </p:grpSpPr>
      <p:pic>
        <p:nvPicPr>
          <p:cNvPr id="6" name="Picture 5" descr="A picture containing indoor&#10;&#10;Description generated with high confidence">
            <a:extLst>
              <a:ext uri="{FF2B5EF4-FFF2-40B4-BE49-F238E27FC236}">
                <a16:creationId xmlns:a16="http://schemas.microsoft.com/office/drawing/2014/main" id="{43CAE556-1A27-4005-A07C-2D2881BE8719}"/>
              </a:ext>
            </a:extLst>
          </p:cNvPr>
          <p:cNvPicPr>
            <a:picLocks noChangeAspect="1"/>
          </p:cNvPicPr>
          <p:nvPr userDrawn="1"/>
        </p:nvPicPr>
        <p:blipFill>
          <a:blip r:embed="rId2"/>
          <a:stretch>
            <a:fillRect/>
          </a:stretch>
        </p:blipFill>
        <p:spPr>
          <a:xfrm>
            <a:off x="0" y="4189664"/>
            <a:ext cx="9144000" cy="1020659"/>
          </a:xfrm>
          <a:prstGeom prst="rect">
            <a:avLst/>
          </a:prstGeom>
        </p:spPr>
      </p:pic>
      <p:sp>
        <p:nvSpPr>
          <p:cNvPr id="2" name="Title 1"/>
          <p:cNvSpPr>
            <a:spLocks noGrp="1"/>
          </p:cNvSpPr>
          <p:nvPr>
            <p:ph type="title"/>
          </p:nvPr>
        </p:nvSpPr>
        <p:spPr>
          <a:xfrm>
            <a:off x="623888" y="540000"/>
            <a:ext cx="6120000" cy="2139553"/>
          </a:xfrm>
        </p:spPr>
        <p:txBody>
          <a:bodyPr anchor="b"/>
          <a:lstStyle>
            <a:lvl1pPr>
              <a:lnSpc>
                <a:spcPct val="80000"/>
              </a:lnSpc>
              <a:defRPr sz="4500">
                <a:solidFill>
                  <a:schemeClr val="accent2"/>
                </a:solidFill>
              </a:defRPr>
            </a:lvl1pPr>
          </a:lstStyle>
          <a:p>
            <a:r>
              <a:rPr lang="en-US" dirty="0"/>
              <a:t>Click to edit Master title style</a:t>
            </a:r>
          </a:p>
        </p:txBody>
      </p:sp>
      <p:sp>
        <p:nvSpPr>
          <p:cNvPr id="12" name="Picture Placeholder 11">
            <a:extLst>
              <a:ext uri="{FF2B5EF4-FFF2-40B4-BE49-F238E27FC236}">
                <a16:creationId xmlns:a16="http://schemas.microsoft.com/office/drawing/2014/main" id="{8723F16A-EBEF-5042-826D-3817A504DDD4}"/>
              </a:ext>
            </a:extLst>
          </p:cNvPr>
          <p:cNvSpPr>
            <a:spLocks noGrp="1"/>
          </p:cNvSpPr>
          <p:nvPr>
            <p:ph type="pic" sz="quarter" idx="11"/>
          </p:nvPr>
        </p:nvSpPr>
        <p:spPr>
          <a:xfrm>
            <a:off x="623888" y="2979643"/>
            <a:ext cx="1440000" cy="1440000"/>
          </a:xfrm>
        </p:spPr>
        <p:txBody>
          <a:bodyPr anchor="ctr" anchorCtr="0"/>
          <a:lstStyle>
            <a:lvl1pPr marL="0" indent="0">
              <a:buNone/>
              <a:defRPr>
                <a:solidFill>
                  <a:schemeClr val="accent2"/>
                </a:solidFill>
              </a:defRPr>
            </a:lvl1pPr>
          </a:lstStyle>
          <a:p>
            <a:endParaRPr lang="en-US" dirty="0"/>
          </a:p>
        </p:txBody>
      </p:sp>
    </p:spTree>
    <p:extLst>
      <p:ext uri="{BB962C8B-B14F-4D97-AF65-F5344CB8AC3E}">
        <p14:creationId xmlns:p14="http://schemas.microsoft.com/office/powerpoint/2010/main" val="2401091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9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Turquoi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374AA5-1552-6941-843B-11956BD7BCA5}"/>
              </a:ext>
            </a:extLst>
          </p:cNvPr>
          <p:cNvSpPr/>
          <p:nvPr userDrawn="1"/>
        </p:nvSpPr>
        <p:spPr>
          <a:xfrm>
            <a:off x="0" y="0"/>
            <a:ext cx="9143999"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841772"/>
            <a:ext cx="6858000" cy="1790700"/>
          </a:xfrm>
        </p:spPr>
        <p:txBody>
          <a:bodyPr anchor="b"/>
          <a:lstStyle>
            <a:lvl1pPr algn="l">
              <a:lnSpc>
                <a:spcPct val="80000"/>
              </a:lnSpc>
              <a:defRPr sz="45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l">
              <a:lnSpc>
                <a:spcPct val="80000"/>
              </a:lnSpc>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719C1AC9-2971-2E48-838A-99AE635908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18409" y="4199731"/>
            <a:ext cx="1874692" cy="687387"/>
          </a:xfrm>
          <a:prstGeom prst="rect">
            <a:avLst/>
          </a:prstGeom>
        </p:spPr>
      </p:pic>
      <p:pic>
        <p:nvPicPr>
          <p:cNvPr id="6" name="Picture 5">
            <a:extLst>
              <a:ext uri="{FF2B5EF4-FFF2-40B4-BE49-F238E27FC236}">
                <a16:creationId xmlns:a16="http://schemas.microsoft.com/office/drawing/2014/main" id="{91303166-1D30-4626-A7E9-25F39A729BF2}"/>
              </a:ext>
            </a:extLst>
          </p:cNvPr>
          <p:cNvPicPr>
            <a:picLocks noChangeAspect="1"/>
          </p:cNvPicPr>
          <p:nvPr userDrawn="1"/>
        </p:nvPicPr>
        <p:blipFill>
          <a:blip r:embed="rId3"/>
          <a:stretch>
            <a:fillRect/>
          </a:stretch>
        </p:blipFill>
        <p:spPr>
          <a:xfrm>
            <a:off x="4762" y="0"/>
            <a:ext cx="6096000" cy="5143500"/>
          </a:xfrm>
          <a:prstGeom prst="rect">
            <a:avLst/>
          </a:prstGeom>
        </p:spPr>
      </p:pic>
    </p:spTree>
    <p:extLst>
      <p:ext uri="{BB962C8B-B14F-4D97-AF65-F5344CB8AC3E}">
        <p14:creationId xmlns:p14="http://schemas.microsoft.com/office/powerpoint/2010/main" val="100893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374AA5-1552-6941-843B-11956BD7BCA5}"/>
              </a:ext>
            </a:extLst>
          </p:cNvPr>
          <p:cNvSpPr/>
          <p:nvPr userDrawn="1"/>
        </p:nvSpPr>
        <p:spPr>
          <a:xfrm>
            <a:off x="0" y="0"/>
            <a:ext cx="9143999" cy="5143500"/>
          </a:xfrm>
          <a:prstGeom prst="rect">
            <a:avLst/>
          </a:prstGeom>
          <a:solidFill>
            <a:srgbClr val="346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0BDA1B-9933-F740-BF55-FAA12983CCE9}"/>
              </a:ext>
            </a:extLst>
          </p:cNvPr>
          <p:cNvPicPr>
            <a:picLocks noChangeAspect="1"/>
          </p:cNvPicPr>
          <p:nvPr userDrawn="1"/>
        </p:nvPicPr>
        <p:blipFill>
          <a:blip r:embed="rId2"/>
          <a:stretch>
            <a:fillRect/>
          </a:stretch>
        </p:blipFill>
        <p:spPr>
          <a:xfrm>
            <a:off x="4762" y="0"/>
            <a:ext cx="6096000" cy="5143500"/>
          </a:xfrm>
          <a:prstGeom prst="rect">
            <a:avLst/>
          </a:prstGeom>
        </p:spPr>
      </p:pic>
      <p:sp>
        <p:nvSpPr>
          <p:cNvPr id="2" name="Title 1"/>
          <p:cNvSpPr>
            <a:spLocks noGrp="1"/>
          </p:cNvSpPr>
          <p:nvPr>
            <p:ph type="ctrTitle"/>
          </p:nvPr>
        </p:nvSpPr>
        <p:spPr>
          <a:xfrm>
            <a:off x="1143000" y="841772"/>
            <a:ext cx="6858000" cy="1790700"/>
          </a:xfrm>
        </p:spPr>
        <p:txBody>
          <a:bodyPr anchor="b"/>
          <a:lstStyle>
            <a:lvl1pPr algn="l">
              <a:lnSpc>
                <a:spcPct val="80000"/>
              </a:lnSpc>
              <a:defRPr sz="45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l">
              <a:lnSpc>
                <a:spcPct val="80000"/>
              </a:lnSpc>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719C1AC9-2971-2E48-838A-99AE635908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18409" y="4199731"/>
            <a:ext cx="1874692" cy="687387"/>
          </a:xfrm>
          <a:prstGeom prst="rect">
            <a:avLst/>
          </a:prstGeom>
        </p:spPr>
      </p:pic>
    </p:spTree>
    <p:extLst>
      <p:ext uri="{BB962C8B-B14F-4D97-AF65-F5344CB8AC3E}">
        <p14:creationId xmlns:p14="http://schemas.microsoft.com/office/powerpoint/2010/main" val="381986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AMP Forest">
    <p:spTree>
      <p:nvGrpSpPr>
        <p:cNvPr id="1" name=""/>
        <p:cNvGrpSpPr/>
        <p:nvPr/>
      </p:nvGrpSpPr>
      <p:grpSpPr>
        <a:xfrm>
          <a:off x="0" y="0"/>
          <a:ext cx="0" cy="0"/>
          <a:chOff x="0" y="0"/>
          <a:chExt cx="0" cy="0"/>
        </a:xfrm>
      </p:grpSpPr>
      <p:pic>
        <p:nvPicPr>
          <p:cNvPr id="5" name="Picture 4" descr="A tree in a forest&#10;&#10;Description generated with very high confidence">
            <a:extLst>
              <a:ext uri="{FF2B5EF4-FFF2-40B4-BE49-F238E27FC236}">
                <a16:creationId xmlns:a16="http://schemas.microsoft.com/office/drawing/2014/main" id="{46CC2432-C781-41BD-85FB-9C51F3780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2" name="Title 1"/>
          <p:cNvSpPr>
            <a:spLocks noGrp="1"/>
          </p:cNvSpPr>
          <p:nvPr>
            <p:ph type="ctrTitle"/>
          </p:nvPr>
        </p:nvSpPr>
        <p:spPr>
          <a:xfrm>
            <a:off x="1143000" y="841772"/>
            <a:ext cx="6858000" cy="1790700"/>
          </a:xfrm>
        </p:spPr>
        <p:txBody>
          <a:bodyPr anchor="b"/>
          <a:lstStyle>
            <a:lvl1pPr algn="l">
              <a:lnSpc>
                <a:spcPct val="80000"/>
              </a:lnSpc>
              <a:defRPr sz="45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l">
              <a:lnSpc>
                <a:spcPct val="80000"/>
              </a:lnSpc>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719C1AC9-2971-2E48-838A-99AE635908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18409" y="4199731"/>
            <a:ext cx="1874692" cy="687387"/>
          </a:xfrm>
          <a:prstGeom prst="rect">
            <a:avLst/>
          </a:prstGeom>
        </p:spPr>
      </p:pic>
    </p:spTree>
    <p:extLst>
      <p:ext uri="{BB962C8B-B14F-4D97-AF65-F5344CB8AC3E}">
        <p14:creationId xmlns:p14="http://schemas.microsoft.com/office/powerpoint/2010/main" val="277389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Clean">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l">
              <a:lnSpc>
                <a:spcPct val="80000"/>
              </a:lnSpc>
              <a:defRPr sz="4500" b="1">
                <a:solidFill>
                  <a:srgbClr val="34657F"/>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l">
              <a:lnSpc>
                <a:spcPct val="80000"/>
              </a:lnSpc>
              <a:buNone/>
              <a:defRPr sz="2400">
                <a:solidFill>
                  <a:srgbClr val="4D4D4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C7BB1D02-80D4-4856-8ED0-75C4A99C7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18409" y="4199731"/>
            <a:ext cx="1874691" cy="687387"/>
          </a:xfrm>
          <a:prstGeom prst="rect">
            <a:avLst/>
          </a:prstGeom>
        </p:spPr>
      </p:pic>
    </p:spTree>
    <p:extLst>
      <p:ext uri="{BB962C8B-B14F-4D97-AF65-F5344CB8AC3E}">
        <p14:creationId xmlns:p14="http://schemas.microsoft.com/office/powerpoint/2010/main" val="375878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4657F"/>
                </a:solidFill>
              </a:defRPr>
            </a:lvl1pPr>
          </a:lstStyle>
          <a:p>
            <a:r>
              <a:rPr lang="en-US" dirty="0"/>
              <a:t>Click to edit Master title style</a:t>
            </a:r>
          </a:p>
        </p:txBody>
      </p:sp>
      <p:pic>
        <p:nvPicPr>
          <p:cNvPr id="5" name="Picture 4">
            <a:extLst>
              <a:ext uri="{FF2B5EF4-FFF2-40B4-BE49-F238E27FC236}">
                <a16:creationId xmlns:a16="http://schemas.microsoft.com/office/drawing/2014/main" id="{5093D6EB-D2F1-4F62-BB33-98B83702B55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72878" y="4544472"/>
            <a:ext cx="1215223" cy="445582"/>
          </a:xfrm>
          <a:prstGeom prst="rect">
            <a:avLst/>
          </a:prstGeom>
        </p:spPr>
      </p:pic>
    </p:spTree>
    <p:extLst>
      <p:ext uri="{BB962C8B-B14F-4D97-AF65-F5344CB8AC3E}">
        <p14:creationId xmlns:p14="http://schemas.microsoft.com/office/powerpoint/2010/main" val="214965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troduction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4657F"/>
                </a:solidFill>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marL="0" indent="0">
              <a:buNone/>
              <a:defRPr sz="2400">
                <a:solidFill>
                  <a:srgbClr val="4D4D4D"/>
                </a:solidFill>
              </a:defRPr>
            </a:lvl1pPr>
          </a:lstStyle>
          <a:p>
            <a:pPr lvl="0"/>
            <a:r>
              <a:rPr lang="en-US" dirty="0"/>
              <a:t>Edit Master text styles</a:t>
            </a:r>
          </a:p>
        </p:txBody>
      </p:sp>
      <p:pic>
        <p:nvPicPr>
          <p:cNvPr id="7" name="Picture 6">
            <a:extLst>
              <a:ext uri="{FF2B5EF4-FFF2-40B4-BE49-F238E27FC236}">
                <a16:creationId xmlns:a16="http://schemas.microsoft.com/office/drawing/2014/main" id="{3880104E-2B36-F541-AECE-7A6272B986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72878" y="4544472"/>
            <a:ext cx="1215223" cy="445582"/>
          </a:xfrm>
          <a:prstGeom prst="rect">
            <a:avLst/>
          </a:prstGeom>
        </p:spPr>
      </p:pic>
    </p:spTree>
    <p:extLst>
      <p:ext uri="{BB962C8B-B14F-4D97-AF65-F5344CB8AC3E}">
        <p14:creationId xmlns:p14="http://schemas.microsoft.com/office/powerpoint/2010/main" val="222616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troduction with Text - Border">
    <p:spTree>
      <p:nvGrpSpPr>
        <p:cNvPr id="1" name=""/>
        <p:cNvGrpSpPr/>
        <p:nvPr/>
      </p:nvGrpSpPr>
      <p:grpSpPr>
        <a:xfrm>
          <a:off x="0" y="0"/>
          <a:ext cx="0" cy="0"/>
          <a:chOff x="0" y="0"/>
          <a:chExt cx="0" cy="0"/>
        </a:xfrm>
      </p:grpSpPr>
      <p:pic>
        <p:nvPicPr>
          <p:cNvPr id="5" name="Picture 4" descr="A picture containing indoor&#10;&#10;Description generated with high confidence">
            <a:extLst>
              <a:ext uri="{FF2B5EF4-FFF2-40B4-BE49-F238E27FC236}">
                <a16:creationId xmlns:a16="http://schemas.microsoft.com/office/drawing/2014/main" id="{62F09AE9-532D-4B30-A5DD-79EC5A8D895D}"/>
              </a:ext>
            </a:extLst>
          </p:cNvPr>
          <p:cNvPicPr>
            <a:picLocks noChangeAspect="1"/>
          </p:cNvPicPr>
          <p:nvPr userDrawn="1"/>
        </p:nvPicPr>
        <p:blipFill>
          <a:blip r:embed="rId2"/>
          <a:stretch>
            <a:fillRect/>
          </a:stretch>
        </p:blipFill>
        <p:spPr>
          <a:xfrm>
            <a:off x="0" y="4189664"/>
            <a:ext cx="9144000" cy="1020659"/>
          </a:xfrm>
          <a:prstGeom prst="rect">
            <a:avLst/>
          </a:prstGeom>
        </p:spPr>
      </p:pic>
      <p:sp>
        <p:nvSpPr>
          <p:cNvPr id="2" name="Title 1"/>
          <p:cNvSpPr>
            <a:spLocks noGrp="1"/>
          </p:cNvSpPr>
          <p:nvPr>
            <p:ph type="title"/>
          </p:nvPr>
        </p:nvSpPr>
        <p:spPr/>
        <p:txBody>
          <a:bodyPr/>
          <a:lstStyle>
            <a:lvl1pPr>
              <a:defRPr b="1">
                <a:solidFill>
                  <a:srgbClr val="34657F"/>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buNone/>
              <a:defRPr sz="2400">
                <a:solidFill>
                  <a:srgbClr val="4D4D4D"/>
                </a:solidFill>
              </a:defRPr>
            </a:lvl1pPr>
          </a:lstStyle>
          <a:p>
            <a:pPr lvl="0"/>
            <a:r>
              <a:rPr lang="en-US" dirty="0"/>
              <a:t>Edit Master text styles</a:t>
            </a:r>
          </a:p>
        </p:txBody>
      </p:sp>
    </p:spTree>
    <p:extLst>
      <p:ext uri="{BB962C8B-B14F-4D97-AF65-F5344CB8AC3E}">
        <p14:creationId xmlns:p14="http://schemas.microsoft.com/office/powerpoint/2010/main" val="169407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200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25940"/>
            <a:ext cx="7886700" cy="35067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a:extLst>
              <a:ext uri="{FF2B5EF4-FFF2-40B4-BE49-F238E27FC236}">
                <a16:creationId xmlns:a16="http://schemas.microsoft.com/office/drawing/2014/main" id="{39856452-4ECB-4F85-B8B1-07C3FFD2F2DD}"/>
              </a:ext>
            </a:extLst>
          </p:cNvPr>
          <p:cNvSpPr>
            <a:spLocks noGrp="1"/>
          </p:cNvSpPr>
          <p:nvPr>
            <p:ph type="sldNum" sz="quarter" idx="4"/>
          </p:nvPr>
        </p:nvSpPr>
        <p:spPr>
          <a:xfrm>
            <a:off x="628650" y="4767263"/>
            <a:ext cx="2057400" cy="273844"/>
          </a:xfrm>
          <a:prstGeom prst="rect">
            <a:avLst/>
          </a:prstGeom>
        </p:spPr>
        <p:txBody>
          <a:bodyPr/>
          <a:lstStyle>
            <a:lvl1pPr>
              <a:defRPr sz="1000">
                <a:solidFill>
                  <a:schemeClr val="tx1">
                    <a:lumMod val="50000"/>
                    <a:lumOff val="50000"/>
                  </a:schemeClr>
                </a:solidFill>
              </a:defRPr>
            </a:lvl1pPr>
          </a:lstStyle>
          <a:p>
            <a:fld id="{A1C2AF03-BF46-F445-AB17-19E51F21644C}" type="slidenum">
              <a:rPr lang="en-US" smtClean="0"/>
              <a:pPr/>
              <a:t>‹#›</a:t>
            </a:fld>
            <a:endParaRPr lang="en-US" dirty="0"/>
          </a:p>
        </p:txBody>
      </p:sp>
    </p:spTree>
    <p:extLst>
      <p:ext uri="{BB962C8B-B14F-4D97-AF65-F5344CB8AC3E}">
        <p14:creationId xmlns:p14="http://schemas.microsoft.com/office/powerpoint/2010/main" val="3749508337"/>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85" r:id="rId3"/>
    <p:sldLayoutId id="2147483686" r:id="rId4"/>
    <p:sldLayoutId id="2147483695" r:id="rId5"/>
    <p:sldLayoutId id="2147483679" r:id="rId6"/>
    <p:sldLayoutId id="2147483666" r:id="rId7"/>
    <p:sldLayoutId id="2147483690" r:id="rId8"/>
    <p:sldLayoutId id="2147483697" r:id="rId9"/>
    <p:sldLayoutId id="2147483681" r:id="rId10"/>
    <p:sldLayoutId id="2147483698" r:id="rId11"/>
    <p:sldLayoutId id="2147483683" r:id="rId12"/>
    <p:sldLayoutId id="2147483684" r:id="rId13"/>
    <p:sldLayoutId id="2147483689" r:id="rId14"/>
    <p:sldLayoutId id="2147483699" r:id="rId15"/>
    <p:sldLayoutId id="2147483664" r:id="rId16"/>
    <p:sldLayoutId id="2147483665" r:id="rId17"/>
    <p:sldLayoutId id="2147483668" r:id="rId18"/>
    <p:sldLayoutId id="2147483669" r:id="rId19"/>
    <p:sldLayoutId id="2147483696" r:id="rId20"/>
    <p:sldLayoutId id="2147483692" r:id="rId21"/>
    <p:sldLayoutId id="2147483693" r:id="rId22"/>
    <p:sldLayoutId id="2147483700" r:id="rId23"/>
    <p:sldLayoutId id="2147483691" r:id="rId24"/>
  </p:sldLayoutIdLst>
  <p:hf hdr="0" ftr="0" dt="0"/>
  <p:txStyles>
    <p:titleStyle>
      <a:lvl1pPr algn="l" defTabSz="685800" rtl="0" eaLnBrk="1" latinLnBrk="0" hangingPunct="1">
        <a:lnSpc>
          <a:spcPct val="90000"/>
        </a:lnSpc>
        <a:spcBef>
          <a:spcPct val="0"/>
        </a:spcBef>
        <a:buNone/>
        <a:defRPr sz="3300" b="1" kern="1200">
          <a:solidFill>
            <a:srgbClr val="34657F"/>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D4D4D"/>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D4D4D"/>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D4D4D"/>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D4D4D"/>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D4D4D"/>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327D-C1C8-4DF0-9897-334BF2119395}"/>
              </a:ext>
            </a:extLst>
          </p:cNvPr>
          <p:cNvSpPr>
            <a:spLocks noGrp="1"/>
          </p:cNvSpPr>
          <p:nvPr>
            <p:ph type="ctrTitle"/>
          </p:nvPr>
        </p:nvSpPr>
        <p:spPr/>
        <p:txBody>
          <a:bodyPr/>
          <a:lstStyle/>
          <a:p>
            <a:r>
              <a:rPr lang="en-GB" dirty="0"/>
              <a:t>AMPIL Investor Update </a:t>
            </a:r>
          </a:p>
        </p:txBody>
      </p:sp>
      <p:sp>
        <p:nvSpPr>
          <p:cNvPr id="3" name="Subtitle 2">
            <a:extLst>
              <a:ext uri="{FF2B5EF4-FFF2-40B4-BE49-F238E27FC236}">
                <a16:creationId xmlns:a16="http://schemas.microsoft.com/office/drawing/2014/main" id="{0F9B3904-7424-4E40-AC9E-CDDA827E697B}"/>
              </a:ext>
            </a:extLst>
          </p:cNvPr>
          <p:cNvSpPr>
            <a:spLocks noGrp="1"/>
          </p:cNvSpPr>
          <p:nvPr>
            <p:ph type="subTitle" idx="1"/>
          </p:nvPr>
        </p:nvSpPr>
        <p:spPr/>
        <p:txBody>
          <a:bodyPr/>
          <a:lstStyle/>
          <a:p>
            <a:r>
              <a:rPr lang="en-GB" dirty="0"/>
              <a:t>October 2022</a:t>
            </a:r>
          </a:p>
        </p:txBody>
      </p:sp>
    </p:spTree>
    <p:extLst>
      <p:ext uri="{BB962C8B-B14F-4D97-AF65-F5344CB8AC3E}">
        <p14:creationId xmlns:p14="http://schemas.microsoft.com/office/powerpoint/2010/main" val="384747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grass, way, road, highway&#10;&#10;Description automatically generated">
            <a:extLst>
              <a:ext uri="{FF2B5EF4-FFF2-40B4-BE49-F238E27FC236}">
                <a16:creationId xmlns:a16="http://schemas.microsoft.com/office/drawing/2014/main" id="{D747A67C-4B24-1EDA-0684-AB46F288E89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99898" y="0"/>
            <a:ext cx="2185369" cy="1602414"/>
          </a:xfrm>
          <a:prstGeom prst="rect">
            <a:avLst/>
          </a:prstGeom>
          <a:ln w="38100">
            <a:solidFill>
              <a:srgbClr val="FFFFFF"/>
            </a:solidFill>
          </a:ln>
        </p:spPr>
      </p:pic>
      <p:pic>
        <p:nvPicPr>
          <p:cNvPr id="24" name="Picture 23" descr="A group of buildings next to a body of water&#10;&#10;Description automatically generated with medium confidence">
            <a:extLst>
              <a:ext uri="{FF2B5EF4-FFF2-40B4-BE49-F238E27FC236}">
                <a16:creationId xmlns:a16="http://schemas.microsoft.com/office/drawing/2014/main" id="{3FCEA05D-345A-F600-06DA-54B4A1E1B12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386631" y="1478264"/>
            <a:ext cx="4905878" cy="3679409"/>
          </a:xfrm>
          <a:prstGeom prst="rect">
            <a:avLst/>
          </a:prstGeom>
          <a:ln w="38100">
            <a:solidFill>
              <a:srgbClr val="FFFFFF"/>
            </a:solidFill>
          </a:ln>
        </p:spPr>
      </p:pic>
      <p:pic>
        <p:nvPicPr>
          <p:cNvPr id="8" name="Picture 7" descr="A picture containing greenhouse, building, plant, garden&#10;&#10;Description automatically generated">
            <a:extLst>
              <a:ext uri="{FF2B5EF4-FFF2-40B4-BE49-F238E27FC236}">
                <a16:creationId xmlns:a16="http://schemas.microsoft.com/office/drawing/2014/main" id="{AAA23813-15C9-8627-FF89-AFA06CF91A0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 y="0"/>
            <a:ext cx="2120523" cy="1457318"/>
          </a:xfrm>
          <a:prstGeom prst="rect">
            <a:avLst/>
          </a:prstGeom>
          <a:ln w="38100">
            <a:solidFill>
              <a:schemeClr val="bg1"/>
            </a:solidFill>
          </a:ln>
        </p:spPr>
      </p:pic>
      <p:pic>
        <p:nvPicPr>
          <p:cNvPr id="12" name="Picture 11" descr="A picture containing text, sky, truck, outdoor&#10;&#10;Description automatically generated">
            <a:extLst>
              <a:ext uri="{FF2B5EF4-FFF2-40B4-BE49-F238E27FC236}">
                <a16:creationId xmlns:a16="http://schemas.microsoft.com/office/drawing/2014/main" id="{56B62651-97FB-1BA9-7A82-5F4BA37295B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816124" y="2268724"/>
            <a:ext cx="2355421" cy="1254189"/>
          </a:xfrm>
          <a:prstGeom prst="rect">
            <a:avLst/>
          </a:prstGeom>
          <a:ln w="38100">
            <a:solidFill>
              <a:srgbClr val="FFFFFF"/>
            </a:solidFill>
          </a:ln>
        </p:spPr>
      </p:pic>
      <p:pic>
        <p:nvPicPr>
          <p:cNvPr id="14" name="Picture 13" descr="A picture containing sky, outdoor, building, green&#10;&#10;Description automatically generated">
            <a:extLst>
              <a:ext uri="{FF2B5EF4-FFF2-40B4-BE49-F238E27FC236}">
                <a16:creationId xmlns:a16="http://schemas.microsoft.com/office/drawing/2014/main" id="{93D4DC7F-3683-2E7D-87C7-C8BB50E90BF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0" y="2614388"/>
            <a:ext cx="2351997" cy="2543285"/>
          </a:xfrm>
          <a:prstGeom prst="rect">
            <a:avLst/>
          </a:prstGeom>
          <a:ln w="38100">
            <a:solidFill>
              <a:schemeClr val="bg1"/>
            </a:solidFill>
          </a:ln>
        </p:spPr>
      </p:pic>
      <p:pic>
        <p:nvPicPr>
          <p:cNvPr id="16" name="Picture 15" descr="A picture containing outdoor&#10;&#10;Description automatically generated">
            <a:extLst>
              <a:ext uri="{FF2B5EF4-FFF2-40B4-BE49-F238E27FC236}">
                <a16:creationId xmlns:a16="http://schemas.microsoft.com/office/drawing/2014/main" id="{E7839382-FEEB-88FF-BEAC-CB67AD6401DF}"/>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816122" y="3491755"/>
            <a:ext cx="2355423" cy="1665918"/>
          </a:xfrm>
          <a:prstGeom prst="rect">
            <a:avLst/>
          </a:prstGeom>
          <a:ln w="38100">
            <a:solidFill>
              <a:schemeClr val="bg1"/>
            </a:solidFill>
          </a:ln>
        </p:spPr>
      </p:pic>
      <p:pic>
        <p:nvPicPr>
          <p:cNvPr id="18" name="Picture 17" descr="Engineering drawing&#10;&#10;Description automatically generated with medium confidence">
            <a:extLst>
              <a:ext uri="{FF2B5EF4-FFF2-40B4-BE49-F238E27FC236}">
                <a16:creationId xmlns:a16="http://schemas.microsoft.com/office/drawing/2014/main" id="{D8A2CBF2-4D71-ECFE-9852-6043DAA1BBA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327142" y="9067"/>
            <a:ext cx="1844403" cy="2232060"/>
          </a:xfrm>
          <a:prstGeom prst="rect">
            <a:avLst/>
          </a:prstGeom>
          <a:ln w="38100">
            <a:solidFill>
              <a:schemeClr val="bg1"/>
            </a:solidFill>
          </a:ln>
        </p:spPr>
      </p:pic>
      <p:pic>
        <p:nvPicPr>
          <p:cNvPr id="20" name="Picture 19" descr="A large house with a pond in front of it&#10;&#10;Description automatically generated with medium confidence">
            <a:extLst>
              <a:ext uri="{FF2B5EF4-FFF2-40B4-BE49-F238E27FC236}">
                <a16:creationId xmlns:a16="http://schemas.microsoft.com/office/drawing/2014/main" id="{19DE68AA-702E-96EF-6CA3-D079B2641E59}"/>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 y="1478637"/>
            <a:ext cx="2351999" cy="1114432"/>
          </a:xfrm>
          <a:prstGeom prst="rect">
            <a:avLst/>
          </a:prstGeom>
          <a:ln w="38100">
            <a:solidFill>
              <a:srgbClr val="FFFFFF"/>
            </a:solidFill>
          </a:ln>
        </p:spPr>
      </p:pic>
      <p:pic>
        <p:nvPicPr>
          <p:cNvPr id="22" name="Picture 21" descr="A picture containing sky, outdoor, house, old&#10;&#10;Description automatically generated">
            <a:extLst>
              <a:ext uri="{FF2B5EF4-FFF2-40B4-BE49-F238E27FC236}">
                <a16:creationId xmlns:a16="http://schemas.microsoft.com/office/drawing/2014/main" id="{9FDC132B-45BC-D576-0E61-BD35221287D2}"/>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l="6043" t="5135" b="13511"/>
          <a:stretch/>
        </p:blipFill>
        <p:spPr>
          <a:xfrm>
            <a:off x="4319901" y="0"/>
            <a:ext cx="2972608" cy="1436231"/>
          </a:xfrm>
          <a:prstGeom prst="rect">
            <a:avLst/>
          </a:prstGeom>
          <a:ln w="38100">
            <a:solidFill>
              <a:srgbClr val="FFFFFF"/>
            </a:solidFill>
          </a:ln>
        </p:spPr>
      </p:pic>
      <p:sp>
        <p:nvSpPr>
          <p:cNvPr id="25" name="TextBox 24">
            <a:extLst>
              <a:ext uri="{FF2B5EF4-FFF2-40B4-BE49-F238E27FC236}">
                <a16:creationId xmlns:a16="http://schemas.microsoft.com/office/drawing/2014/main" id="{F4761530-EBFE-E026-4DBB-CC040891EF47}"/>
              </a:ext>
            </a:extLst>
          </p:cNvPr>
          <p:cNvSpPr txBox="1"/>
          <p:nvPr/>
        </p:nvSpPr>
        <p:spPr>
          <a:xfrm>
            <a:off x="2386631" y="1464521"/>
            <a:ext cx="1098698" cy="261610"/>
          </a:xfrm>
          <a:prstGeom prst="rect">
            <a:avLst/>
          </a:prstGeom>
          <a:solidFill>
            <a:srgbClr val="34657F"/>
          </a:solidFill>
          <a:effectLst>
            <a:softEdge rad="12700"/>
          </a:effectLst>
        </p:spPr>
        <p:txBody>
          <a:bodyPr wrap="square" rtlCol="0">
            <a:spAutoFit/>
          </a:bodyPr>
          <a:lstStyle/>
          <a:p>
            <a:r>
              <a:rPr lang="en-GB" sz="1100" dirty="0">
                <a:solidFill>
                  <a:schemeClr val="bg1"/>
                </a:solidFill>
                <a:latin typeface="Ubuntu" panose="020B0504030602030204" pitchFamily="34" charset="0"/>
              </a:rPr>
              <a:t>Bunnahabhain</a:t>
            </a:r>
            <a:endParaRPr lang="en-GB" dirty="0">
              <a:solidFill>
                <a:schemeClr val="bg1"/>
              </a:solidFill>
              <a:latin typeface="Ubuntu" panose="020B0504030602030204" pitchFamily="34" charset="0"/>
            </a:endParaRPr>
          </a:p>
        </p:txBody>
      </p:sp>
      <p:sp>
        <p:nvSpPr>
          <p:cNvPr id="26" name="TextBox 25">
            <a:extLst>
              <a:ext uri="{FF2B5EF4-FFF2-40B4-BE49-F238E27FC236}">
                <a16:creationId xmlns:a16="http://schemas.microsoft.com/office/drawing/2014/main" id="{2CF24BFF-BCCE-820E-1B8C-4486DFC08409}"/>
              </a:ext>
            </a:extLst>
          </p:cNvPr>
          <p:cNvSpPr txBox="1"/>
          <p:nvPr/>
        </p:nvSpPr>
        <p:spPr>
          <a:xfrm>
            <a:off x="-2" y="1464521"/>
            <a:ext cx="1764322" cy="261610"/>
          </a:xfrm>
          <a:prstGeom prst="rect">
            <a:avLst/>
          </a:prstGeom>
          <a:solidFill>
            <a:srgbClr val="34657F"/>
          </a:solidFill>
          <a:effectLst>
            <a:softEdge rad="12700"/>
          </a:effectLst>
        </p:spPr>
        <p:txBody>
          <a:bodyPr wrap="square" rtlCol="0">
            <a:spAutoFit/>
          </a:bodyPr>
          <a:lstStyle/>
          <a:p>
            <a:r>
              <a:rPr lang="en-GB" sz="1100" dirty="0" err="1">
                <a:solidFill>
                  <a:schemeClr val="bg1"/>
                </a:solidFill>
                <a:latin typeface="Ubuntu" panose="020B0504030602030204" pitchFamily="34" charset="0"/>
              </a:rPr>
              <a:t>Hackness</a:t>
            </a:r>
            <a:r>
              <a:rPr lang="en-GB" sz="1100" dirty="0">
                <a:solidFill>
                  <a:schemeClr val="bg1"/>
                </a:solidFill>
                <a:latin typeface="Ubuntu" panose="020B0504030602030204" pitchFamily="34" charset="0"/>
              </a:rPr>
              <a:t> Grange Hotel</a:t>
            </a:r>
            <a:endParaRPr lang="en-GB" dirty="0">
              <a:solidFill>
                <a:schemeClr val="bg1"/>
              </a:solidFill>
              <a:latin typeface="Ubuntu" panose="020B0504030602030204" pitchFamily="34" charset="0"/>
            </a:endParaRPr>
          </a:p>
        </p:txBody>
      </p:sp>
      <p:sp>
        <p:nvSpPr>
          <p:cNvPr id="27" name="TextBox 26">
            <a:extLst>
              <a:ext uri="{FF2B5EF4-FFF2-40B4-BE49-F238E27FC236}">
                <a16:creationId xmlns:a16="http://schemas.microsoft.com/office/drawing/2014/main" id="{6BFFD5CD-5C0D-2DC0-18E1-DCB5276CC477}"/>
              </a:ext>
            </a:extLst>
          </p:cNvPr>
          <p:cNvSpPr txBox="1"/>
          <p:nvPr/>
        </p:nvSpPr>
        <p:spPr>
          <a:xfrm>
            <a:off x="-2" y="-18855"/>
            <a:ext cx="1098698" cy="261610"/>
          </a:xfrm>
          <a:prstGeom prst="rect">
            <a:avLst/>
          </a:prstGeom>
          <a:solidFill>
            <a:srgbClr val="34657F"/>
          </a:solidFill>
          <a:effectLst>
            <a:softEdge rad="12700"/>
          </a:effectLst>
        </p:spPr>
        <p:txBody>
          <a:bodyPr wrap="square" rtlCol="0">
            <a:spAutoFit/>
          </a:bodyPr>
          <a:lstStyle/>
          <a:p>
            <a:r>
              <a:rPr lang="en-GB" sz="1100" dirty="0">
                <a:solidFill>
                  <a:schemeClr val="bg1"/>
                </a:solidFill>
                <a:latin typeface="Ubuntu" panose="020B0504030602030204" pitchFamily="34" charset="0"/>
              </a:rPr>
              <a:t>Villa Nursery</a:t>
            </a:r>
            <a:endParaRPr lang="en-GB" dirty="0">
              <a:solidFill>
                <a:schemeClr val="bg1"/>
              </a:solidFill>
              <a:latin typeface="Ubuntu" panose="020B0504030602030204" pitchFamily="34" charset="0"/>
            </a:endParaRPr>
          </a:p>
        </p:txBody>
      </p:sp>
      <p:sp>
        <p:nvSpPr>
          <p:cNvPr id="29" name="TextBox 28">
            <a:extLst>
              <a:ext uri="{FF2B5EF4-FFF2-40B4-BE49-F238E27FC236}">
                <a16:creationId xmlns:a16="http://schemas.microsoft.com/office/drawing/2014/main" id="{C575FEB4-8649-4457-C618-21C415E7D267}"/>
              </a:ext>
            </a:extLst>
          </p:cNvPr>
          <p:cNvSpPr txBox="1"/>
          <p:nvPr/>
        </p:nvSpPr>
        <p:spPr>
          <a:xfrm>
            <a:off x="2148068" y="-18855"/>
            <a:ext cx="1098698" cy="261610"/>
          </a:xfrm>
          <a:prstGeom prst="rect">
            <a:avLst/>
          </a:prstGeom>
          <a:solidFill>
            <a:srgbClr val="34657F"/>
          </a:solidFill>
          <a:effectLst>
            <a:softEdge rad="12700"/>
          </a:effectLst>
        </p:spPr>
        <p:txBody>
          <a:bodyPr wrap="square" rtlCol="0">
            <a:spAutoFit/>
          </a:bodyPr>
          <a:lstStyle/>
          <a:p>
            <a:r>
              <a:rPr lang="en-GB" sz="1100" dirty="0">
                <a:solidFill>
                  <a:schemeClr val="bg1"/>
                </a:solidFill>
                <a:latin typeface="Ubuntu" panose="020B0504030602030204" pitchFamily="34" charset="0"/>
              </a:rPr>
              <a:t>Muntons</a:t>
            </a:r>
            <a:endParaRPr lang="en-GB" dirty="0">
              <a:solidFill>
                <a:schemeClr val="bg1"/>
              </a:solidFill>
              <a:latin typeface="Ubuntu" panose="020B0504030602030204" pitchFamily="34" charset="0"/>
            </a:endParaRPr>
          </a:p>
        </p:txBody>
      </p:sp>
      <p:sp>
        <p:nvSpPr>
          <p:cNvPr id="30" name="TextBox 29">
            <a:extLst>
              <a:ext uri="{FF2B5EF4-FFF2-40B4-BE49-F238E27FC236}">
                <a16:creationId xmlns:a16="http://schemas.microsoft.com/office/drawing/2014/main" id="{9905EF32-F095-B485-644B-E2470E7B6C8F}"/>
              </a:ext>
            </a:extLst>
          </p:cNvPr>
          <p:cNvSpPr txBox="1"/>
          <p:nvPr/>
        </p:nvSpPr>
        <p:spPr>
          <a:xfrm>
            <a:off x="4312813" y="-7207"/>
            <a:ext cx="1449226" cy="261610"/>
          </a:xfrm>
          <a:prstGeom prst="rect">
            <a:avLst/>
          </a:prstGeom>
          <a:solidFill>
            <a:srgbClr val="34657F"/>
          </a:solidFill>
          <a:effectLst>
            <a:softEdge rad="12700"/>
          </a:effectLst>
        </p:spPr>
        <p:txBody>
          <a:bodyPr wrap="square" rtlCol="0">
            <a:spAutoFit/>
          </a:bodyPr>
          <a:lstStyle/>
          <a:p>
            <a:r>
              <a:rPr lang="en-GB" sz="1100" dirty="0" err="1">
                <a:solidFill>
                  <a:schemeClr val="bg1"/>
                </a:solidFill>
                <a:latin typeface="Ubuntu" panose="020B0504030602030204" pitchFamily="34" charset="0"/>
              </a:rPr>
              <a:t>Kingham</a:t>
            </a:r>
            <a:r>
              <a:rPr lang="en-GB" sz="1100" dirty="0">
                <a:solidFill>
                  <a:schemeClr val="bg1"/>
                </a:solidFill>
                <a:latin typeface="Ubuntu" panose="020B0504030602030204" pitchFamily="34" charset="0"/>
              </a:rPr>
              <a:t> Hill School</a:t>
            </a:r>
            <a:endParaRPr lang="en-GB" dirty="0">
              <a:solidFill>
                <a:schemeClr val="bg1"/>
              </a:solidFill>
              <a:latin typeface="Ubuntu" panose="020B0504030602030204" pitchFamily="34" charset="0"/>
            </a:endParaRPr>
          </a:p>
        </p:txBody>
      </p:sp>
      <p:sp>
        <p:nvSpPr>
          <p:cNvPr id="31" name="TextBox 30">
            <a:extLst>
              <a:ext uri="{FF2B5EF4-FFF2-40B4-BE49-F238E27FC236}">
                <a16:creationId xmlns:a16="http://schemas.microsoft.com/office/drawing/2014/main" id="{93FE2E31-F5C5-052D-0B9E-A520BF60E9F3}"/>
              </a:ext>
            </a:extLst>
          </p:cNvPr>
          <p:cNvSpPr txBox="1"/>
          <p:nvPr/>
        </p:nvSpPr>
        <p:spPr>
          <a:xfrm>
            <a:off x="7327142" y="9067"/>
            <a:ext cx="1098698" cy="261610"/>
          </a:xfrm>
          <a:prstGeom prst="rect">
            <a:avLst/>
          </a:prstGeom>
          <a:solidFill>
            <a:srgbClr val="34657F"/>
          </a:solidFill>
          <a:effectLst>
            <a:softEdge rad="12700"/>
          </a:effectLst>
        </p:spPr>
        <p:txBody>
          <a:bodyPr wrap="square" rtlCol="0">
            <a:spAutoFit/>
          </a:bodyPr>
          <a:lstStyle/>
          <a:p>
            <a:r>
              <a:rPr lang="en-GB" sz="1100" dirty="0">
                <a:solidFill>
                  <a:schemeClr val="bg1"/>
                </a:solidFill>
                <a:latin typeface="Ubuntu" panose="020B0504030602030204" pitchFamily="34" charset="0"/>
              </a:rPr>
              <a:t>Cargill</a:t>
            </a:r>
            <a:endParaRPr lang="en-GB" dirty="0">
              <a:solidFill>
                <a:schemeClr val="bg1"/>
              </a:solidFill>
              <a:latin typeface="Ubuntu" panose="020B0504030602030204" pitchFamily="34" charset="0"/>
            </a:endParaRPr>
          </a:p>
        </p:txBody>
      </p:sp>
      <p:sp>
        <p:nvSpPr>
          <p:cNvPr id="32" name="TextBox 31">
            <a:extLst>
              <a:ext uri="{FF2B5EF4-FFF2-40B4-BE49-F238E27FC236}">
                <a16:creationId xmlns:a16="http://schemas.microsoft.com/office/drawing/2014/main" id="{CDC30BD9-2BF9-CBD3-8AE3-35FD598151EF}"/>
              </a:ext>
            </a:extLst>
          </p:cNvPr>
          <p:cNvSpPr txBox="1"/>
          <p:nvPr/>
        </p:nvSpPr>
        <p:spPr>
          <a:xfrm>
            <a:off x="6816122" y="2261636"/>
            <a:ext cx="1098698" cy="261610"/>
          </a:xfrm>
          <a:prstGeom prst="rect">
            <a:avLst/>
          </a:prstGeom>
          <a:solidFill>
            <a:srgbClr val="34657F"/>
          </a:solidFill>
          <a:effectLst>
            <a:softEdge rad="12700"/>
          </a:effectLst>
        </p:spPr>
        <p:txBody>
          <a:bodyPr wrap="square" rtlCol="0">
            <a:spAutoFit/>
          </a:bodyPr>
          <a:lstStyle/>
          <a:p>
            <a:r>
              <a:rPr lang="en-GB" sz="1100" dirty="0">
                <a:solidFill>
                  <a:schemeClr val="bg1"/>
                </a:solidFill>
                <a:latin typeface="Ubuntu" panose="020B0504030602030204" pitchFamily="34" charset="0"/>
              </a:rPr>
              <a:t>Sunseeker</a:t>
            </a:r>
            <a:endParaRPr lang="en-GB" dirty="0">
              <a:solidFill>
                <a:schemeClr val="bg1"/>
              </a:solidFill>
              <a:latin typeface="Ubuntu" panose="020B0504030602030204" pitchFamily="34" charset="0"/>
            </a:endParaRPr>
          </a:p>
        </p:txBody>
      </p:sp>
      <p:sp>
        <p:nvSpPr>
          <p:cNvPr id="33" name="TextBox 32">
            <a:extLst>
              <a:ext uri="{FF2B5EF4-FFF2-40B4-BE49-F238E27FC236}">
                <a16:creationId xmlns:a16="http://schemas.microsoft.com/office/drawing/2014/main" id="{9DAFC991-41A9-72DA-D8FC-88BE98A9ED7D}"/>
              </a:ext>
            </a:extLst>
          </p:cNvPr>
          <p:cNvSpPr txBox="1"/>
          <p:nvPr/>
        </p:nvSpPr>
        <p:spPr>
          <a:xfrm>
            <a:off x="6843669" y="3497145"/>
            <a:ext cx="1300063" cy="261610"/>
          </a:xfrm>
          <a:prstGeom prst="rect">
            <a:avLst/>
          </a:prstGeom>
          <a:solidFill>
            <a:srgbClr val="34657F"/>
          </a:solidFill>
          <a:effectLst>
            <a:softEdge rad="12700"/>
          </a:effectLst>
        </p:spPr>
        <p:txBody>
          <a:bodyPr wrap="square" rtlCol="0">
            <a:spAutoFit/>
          </a:bodyPr>
          <a:lstStyle/>
          <a:p>
            <a:r>
              <a:rPr lang="en-GB" sz="1100" dirty="0">
                <a:solidFill>
                  <a:schemeClr val="bg1"/>
                </a:solidFill>
                <a:latin typeface="Ubuntu" panose="020B0504030602030204" pitchFamily="34" charset="0"/>
              </a:rPr>
              <a:t>Heysham Power</a:t>
            </a:r>
            <a:endParaRPr lang="en-GB" dirty="0">
              <a:solidFill>
                <a:schemeClr val="bg1"/>
              </a:solidFill>
              <a:latin typeface="Ubuntu" panose="020B0504030602030204" pitchFamily="34" charset="0"/>
            </a:endParaRPr>
          </a:p>
        </p:txBody>
      </p:sp>
      <p:sp>
        <p:nvSpPr>
          <p:cNvPr id="34" name="TextBox 33">
            <a:extLst>
              <a:ext uri="{FF2B5EF4-FFF2-40B4-BE49-F238E27FC236}">
                <a16:creationId xmlns:a16="http://schemas.microsoft.com/office/drawing/2014/main" id="{E61067DB-42F1-2942-4333-C19321D01E39}"/>
              </a:ext>
            </a:extLst>
          </p:cNvPr>
          <p:cNvSpPr txBox="1"/>
          <p:nvPr/>
        </p:nvSpPr>
        <p:spPr>
          <a:xfrm>
            <a:off x="-1" y="2613819"/>
            <a:ext cx="1544051" cy="261610"/>
          </a:xfrm>
          <a:prstGeom prst="rect">
            <a:avLst/>
          </a:prstGeom>
          <a:solidFill>
            <a:srgbClr val="34657F"/>
          </a:solidFill>
          <a:effectLst>
            <a:softEdge rad="12700"/>
          </a:effectLst>
        </p:spPr>
        <p:txBody>
          <a:bodyPr wrap="square" rtlCol="0">
            <a:spAutoFit/>
          </a:bodyPr>
          <a:lstStyle/>
          <a:p>
            <a:r>
              <a:rPr lang="en-GB" sz="1100" dirty="0">
                <a:solidFill>
                  <a:schemeClr val="bg1"/>
                </a:solidFill>
                <a:latin typeface="Ubuntu" panose="020B0504030602030204" pitchFamily="34" charset="0"/>
              </a:rPr>
              <a:t>Scottish Sea Farms</a:t>
            </a:r>
            <a:endParaRPr lang="en-GB" dirty="0">
              <a:solidFill>
                <a:schemeClr val="bg1"/>
              </a:solidFill>
              <a:latin typeface="Ubuntu" panose="020B0504030602030204" pitchFamily="34" charset="0"/>
            </a:endParaRPr>
          </a:p>
        </p:txBody>
      </p:sp>
    </p:spTree>
    <p:extLst>
      <p:ext uri="{BB962C8B-B14F-4D97-AF65-F5344CB8AC3E}">
        <p14:creationId xmlns:p14="http://schemas.microsoft.com/office/powerpoint/2010/main" val="229350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B3901-972F-BCB4-4B31-8A4862E82BBB}"/>
              </a:ext>
            </a:extLst>
          </p:cNvPr>
          <p:cNvSpPr>
            <a:spLocks noGrp="1"/>
          </p:cNvSpPr>
          <p:nvPr>
            <p:ph type="title"/>
          </p:nvPr>
        </p:nvSpPr>
        <p:spPr/>
        <p:txBody>
          <a:bodyPr/>
          <a:lstStyle/>
          <a:p>
            <a:r>
              <a:rPr lang="en-GB" dirty="0"/>
              <a:t>Summary</a:t>
            </a:r>
          </a:p>
        </p:txBody>
      </p:sp>
      <p:sp>
        <p:nvSpPr>
          <p:cNvPr id="5" name="Content Placeholder 4">
            <a:extLst>
              <a:ext uri="{FF2B5EF4-FFF2-40B4-BE49-F238E27FC236}">
                <a16:creationId xmlns:a16="http://schemas.microsoft.com/office/drawing/2014/main" id="{E945318F-5CB4-3CC1-45FF-6EC52C60FCDF}"/>
              </a:ext>
            </a:extLst>
          </p:cNvPr>
          <p:cNvSpPr>
            <a:spLocks noGrp="1"/>
          </p:cNvSpPr>
          <p:nvPr>
            <p:ph idx="1"/>
          </p:nvPr>
        </p:nvSpPr>
        <p:spPr>
          <a:xfrm>
            <a:off x="628650" y="1046427"/>
            <a:ext cx="7886700" cy="3691225"/>
          </a:xfrm>
        </p:spPr>
        <p:txBody>
          <a:bodyPr>
            <a:normAutofit/>
          </a:bodyPr>
          <a:lstStyle/>
          <a:p>
            <a:pPr marL="285750" indent="-285750">
              <a:lnSpc>
                <a:spcPct val="100000"/>
              </a:lnSpc>
              <a:buFont typeface="Arial" panose="020B0604020202020204" pitchFamily="34" charset="0"/>
              <a:buChar char="•"/>
            </a:pPr>
            <a:r>
              <a:rPr lang="en-GB" sz="1400" dirty="0"/>
              <a:t>AMPIL is a company of real purpose: we decarbonise heat and help keep the lights on</a:t>
            </a:r>
          </a:p>
          <a:p>
            <a:pPr marL="285750" indent="-285750">
              <a:lnSpc>
                <a:spcPct val="100000"/>
              </a:lnSpc>
              <a:buFont typeface="Arial" panose="020B0604020202020204" pitchFamily="34" charset="0"/>
              <a:buChar char="•"/>
            </a:pPr>
            <a:r>
              <a:rPr lang="en-GB" sz="1400" dirty="0"/>
              <a:t>AMPIL comprises 87MW of biomass and 123MW of Urban Reserve, all now operational </a:t>
            </a:r>
          </a:p>
          <a:p>
            <a:pPr marL="285750" indent="-285750">
              <a:lnSpc>
                <a:spcPct val="100000"/>
              </a:lnSpc>
              <a:buFont typeface="Arial" panose="020B0604020202020204" pitchFamily="34" charset="0"/>
              <a:buChar char="•"/>
            </a:pPr>
            <a:r>
              <a:rPr lang="en-GB" sz="1400" dirty="0"/>
              <a:t>The portfolio is performing well and is now highly cash generative </a:t>
            </a:r>
          </a:p>
          <a:p>
            <a:pPr marL="285750" indent="-285750">
              <a:lnSpc>
                <a:spcPct val="100000"/>
              </a:lnSpc>
              <a:buFont typeface="Arial" panose="020B0604020202020204" pitchFamily="34" charset="0"/>
              <a:buChar char="•"/>
            </a:pPr>
            <a:r>
              <a:rPr lang="en-GB" sz="1400" dirty="0"/>
              <a:t>AMPIL benefits from a direct link to rising inflation (via the RHI) and the shortage of (flexible) electricity generation capacity across Europe</a:t>
            </a:r>
          </a:p>
          <a:p>
            <a:pPr marL="285750" indent="-285750">
              <a:lnSpc>
                <a:spcPct val="100000"/>
              </a:lnSpc>
              <a:buFont typeface="Arial" panose="020B0604020202020204" pitchFamily="34" charset="0"/>
              <a:buChar char="•"/>
            </a:pPr>
            <a:r>
              <a:rPr lang="en-GB" sz="1400" dirty="0"/>
              <a:t>AMPIL has managed to forward hedge 32MW-44MW (or 26%-36% of electricity generation capacity, depending on the month) locking in a gross margin of £18.3m this winter </a:t>
            </a:r>
          </a:p>
          <a:p>
            <a:pPr marL="285750" indent="-285750">
              <a:lnSpc>
                <a:spcPct val="100000"/>
              </a:lnSpc>
              <a:buFont typeface="Arial" panose="020B0604020202020204" pitchFamily="34" charset="0"/>
              <a:buChar char="•"/>
            </a:pPr>
            <a:r>
              <a:rPr lang="en-GB" sz="1400" dirty="0"/>
              <a:t>The proposed refinancing process has taken longer than ever anticipated, and during this period swap rates have increased markedly </a:t>
            </a:r>
          </a:p>
          <a:p>
            <a:pPr marL="285750" indent="-285750">
              <a:lnSpc>
                <a:spcPct val="100000"/>
              </a:lnSpc>
              <a:buFont typeface="Arial" panose="020B0604020202020204" pitchFamily="34" charset="0"/>
              <a:buChar char="•"/>
            </a:pPr>
            <a:r>
              <a:rPr lang="en-GB" sz="1400" dirty="0"/>
              <a:t>Proposed lending margins have not changed during the refinancing process</a:t>
            </a:r>
          </a:p>
          <a:p>
            <a:pPr marL="285750" indent="-285750">
              <a:lnSpc>
                <a:spcPct val="100000"/>
              </a:lnSpc>
              <a:buFont typeface="Arial" panose="020B0604020202020204" pitchFamily="34" charset="0"/>
              <a:buChar char="•"/>
            </a:pPr>
            <a:r>
              <a:rPr lang="en-GB" sz="1400" dirty="0"/>
              <a:t>Market volatility means that AMP is exposed to considerable pricing uncertainty between signing documents and fixing swap rates because of lender notice periods</a:t>
            </a:r>
          </a:p>
        </p:txBody>
      </p:sp>
    </p:spTree>
    <p:extLst>
      <p:ext uri="{BB962C8B-B14F-4D97-AF65-F5344CB8AC3E}">
        <p14:creationId xmlns:p14="http://schemas.microsoft.com/office/powerpoint/2010/main" val="156628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B71335-36F6-9C62-050A-337D233D14C9}"/>
              </a:ext>
            </a:extLst>
          </p:cNvPr>
          <p:cNvSpPr>
            <a:spLocks noGrp="1"/>
          </p:cNvSpPr>
          <p:nvPr>
            <p:ph type="title"/>
          </p:nvPr>
        </p:nvSpPr>
        <p:spPr/>
        <p:txBody>
          <a:bodyPr/>
          <a:lstStyle/>
          <a:p>
            <a:r>
              <a:rPr lang="en-GB" dirty="0"/>
              <a:t>Growth in swap rates</a:t>
            </a:r>
          </a:p>
        </p:txBody>
      </p:sp>
      <p:sp>
        <p:nvSpPr>
          <p:cNvPr id="6" name="Content Placeholder 5">
            <a:extLst>
              <a:ext uri="{FF2B5EF4-FFF2-40B4-BE49-F238E27FC236}">
                <a16:creationId xmlns:a16="http://schemas.microsoft.com/office/drawing/2014/main" id="{4CF6AADB-14B1-5AE7-FD20-E5FDC309B4FB}"/>
              </a:ext>
            </a:extLst>
          </p:cNvPr>
          <p:cNvSpPr>
            <a:spLocks noGrp="1"/>
          </p:cNvSpPr>
          <p:nvPr>
            <p:ph idx="1"/>
          </p:nvPr>
        </p:nvSpPr>
        <p:spPr/>
        <p:txBody>
          <a:bodyPr>
            <a:normAutofit/>
          </a:bodyPr>
          <a:lstStyle/>
          <a:p>
            <a:r>
              <a:rPr lang="en-GB" sz="1400"/>
              <a:t>AMPIL’s </a:t>
            </a:r>
            <a:r>
              <a:rPr lang="en-GB" sz="1400" dirty="0"/>
              <a:t>weighted average cost of the refi is approximately 8.8%* plus 3% call premium  </a:t>
            </a:r>
          </a:p>
          <a:p>
            <a:endParaRPr lang="en-GB" sz="1400" dirty="0"/>
          </a:p>
        </p:txBody>
      </p:sp>
      <p:sp>
        <p:nvSpPr>
          <p:cNvPr id="2" name="TextBox 1">
            <a:extLst>
              <a:ext uri="{FF2B5EF4-FFF2-40B4-BE49-F238E27FC236}">
                <a16:creationId xmlns:a16="http://schemas.microsoft.com/office/drawing/2014/main" id="{DE3F6D4C-4483-4C68-F6D9-62E64FFC4CF4}"/>
              </a:ext>
            </a:extLst>
          </p:cNvPr>
          <p:cNvSpPr txBox="1"/>
          <p:nvPr/>
        </p:nvSpPr>
        <p:spPr>
          <a:xfrm>
            <a:off x="1568078" y="4417279"/>
            <a:ext cx="5700528" cy="215444"/>
          </a:xfrm>
          <a:prstGeom prst="rect">
            <a:avLst/>
          </a:prstGeom>
          <a:noFill/>
        </p:spPr>
        <p:txBody>
          <a:bodyPr wrap="square" rtlCol="0">
            <a:spAutoFit/>
          </a:bodyPr>
          <a:lstStyle/>
          <a:p>
            <a:r>
              <a:rPr lang="en-GB" sz="800" dirty="0"/>
              <a:t>*Swap rates as of Monday 3 October. Need to add c 25bps credit charge to swaps for funding rate</a:t>
            </a:r>
          </a:p>
        </p:txBody>
      </p:sp>
      <p:pic>
        <p:nvPicPr>
          <p:cNvPr id="3" name="Picture 2">
            <a:extLst>
              <a:ext uri="{FF2B5EF4-FFF2-40B4-BE49-F238E27FC236}">
                <a16:creationId xmlns:a16="http://schemas.microsoft.com/office/drawing/2014/main" id="{B463898C-D0F9-5F78-499A-F45397D97DD3}"/>
              </a:ext>
            </a:extLst>
          </p:cNvPr>
          <p:cNvPicPr>
            <a:picLocks noChangeAspect="1"/>
          </p:cNvPicPr>
          <p:nvPr/>
        </p:nvPicPr>
        <p:blipFill>
          <a:blip r:embed="rId2"/>
          <a:stretch>
            <a:fillRect/>
          </a:stretch>
        </p:blipFill>
        <p:spPr>
          <a:xfrm>
            <a:off x="1138857" y="1444138"/>
            <a:ext cx="5818533" cy="2999101"/>
          </a:xfrm>
          <a:prstGeom prst="rect">
            <a:avLst/>
          </a:prstGeom>
        </p:spPr>
      </p:pic>
      <p:sp>
        <p:nvSpPr>
          <p:cNvPr id="4" name="TextBox 3">
            <a:extLst>
              <a:ext uri="{FF2B5EF4-FFF2-40B4-BE49-F238E27FC236}">
                <a16:creationId xmlns:a16="http://schemas.microsoft.com/office/drawing/2014/main" id="{4DB9AA7D-1BCF-E5F2-EAA6-017AF99E7B28}"/>
              </a:ext>
            </a:extLst>
          </p:cNvPr>
          <p:cNvSpPr txBox="1"/>
          <p:nvPr/>
        </p:nvSpPr>
        <p:spPr>
          <a:xfrm>
            <a:off x="1343578" y="2118974"/>
            <a:ext cx="1841157" cy="246221"/>
          </a:xfrm>
          <a:prstGeom prst="rect">
            <a:avLst/>
          </a:prstGeom>
          <a:noFill/>
        </p:spPr>
        <p:txBody>
          <a:bodyPr wrap="square" rtlCol="0">
            <a:spAutoFit/>
          </a:bodyPr>
          <a:lstStyle/>
          <a:p>
            <a:pPr algn="ctr"/>
            <a:r>
              <a:rPr lang="en-GB" sz="1000" dirty="0"/>
              <a:t>Refi cost = c 8% </a:t>
            </a:r>
          </a:p>
        </p:txBody>
      </p:sp>
      <p:sp>
        <p:nvSpPr>
          <p:cNvPr id="7" name="TextBox 6">
            <a:extLst>
              <a:ext uri="{FF2B5EF4-FFF2-40B4-BE49-F238E27FC236}">
                <a16:creationId xmlns:a16="http://schemas.microsoft.com/office/drawing/2014/main" id="{92C33419-27DF-0738-8F1A-762B39646709}"/>
              </a:ext>
            </a:extLst>
          </p:cNvPr>
          <p:cNvSpPr txBox="1"/>
          <p:nvPr/>
        </p:nvSpPr>
        <p:spPr>
          <a:xfrm>
            <a:off x="4078356" y="2118973"/>
            <a:ext cx="1841157" cy="246221"/>
          </a:xfrm>
          <a:prstGeom prst="rect">
            <a:avLst/>
          </a:prstGeom>
          <a:noFill/>
        </p:spPr>
        <p:txBody>
          <a:bodyPr wrap="square" rtlCol="0">
            <a:spAutoFit/>
          </a:bodyPr>
          <a:lstStyle/>
          <a:p>
            <a:pPr algn="ctr"/>
            <a:r>
              <a:rPr lang="en-GB" sz="1000" dirty="0"/>
              <a:t>Refi cost = c 9.75% </a:t>
            </a:r>
          </a:p>
        </p:txBody>
      </p:sp>
    </p:spTree>
    <p:extLst>
      <p:ext uri="{BB962C8B-B14F-4D97-AF65-F5344CB8AC3E}">
        <p14:creationId xmlns:p14="http://schemas.microsoft.com/office/powerpoint/2010/main" val="354359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277F-91F6-70F8-8475-9BB8D16C6D85}"/>
              </a:ext>
            </a:extLst>
          </p:cNvPr>
          <p:cNvSpPr>
            <a:spLocks noGrp="1"/>
          </p:cNvSpPr>
          <p:nvPr>
            <p:ph type="title"/>
          </p:nvPr>
        </p:nvSpPr>
        <p:spPr/>
        <p:txBody>
          <a:bodyPr/>
          <a:lstStyle/>
          <a:p>
            <a:r>
              <a:rPr lang="en-GB" dirty="0"/>
              <a:t>Strong growth in operating cash flows</a:t>
            </a:r>
          </a:p>
        </p:txBody>
      </p:sp>
      <p:pic>
        <p:nvPicPr>
          <p:cNvPr id="12" name="Picture 11">
            <a:extLst>
              <a:ext uri="{FF2B5EF4-FFF2-40B4-BE49-F238E27FC236}">
                <a16:creationId xmlns:a16="http://schemas.microsoft.com/office/drawing/2014/main" id="{8B14D543-EC52-4104-9CDD-1A7F1ED829C5}"/>
              </a:ext>
            </a:extLst>
          </p:cNvPr>
          <p:cNvPicPr>
            <a:picLocks noChangeAspect="1"/>
          </p:cNvPicPr>
          <p:nvPr/>
        </p:nvPicPr>
        <p:blipFill>
          <a:blip r:embed="rId2"/>
          <a:stretch>
            <a:fillRect/>
          </a:stretch>
        </p:blipFill>
        <p:spPr>
          <a:xfrm>
            <a:off x="768413" y="1018915"/>
            <a:ext cx="7458700" cy="3524274"/>
          </a:xfrm>
          <a:prstGeom prst="rect">
            <a:avLst/>
          </a:prstGeom>
        </p:spPr>
      </p:pic>
      <p:sp>
        <p:nvSpPr>
          <p:cNvPr id="3" name="TextBox 2">
            <a:extLst>
              <a:ext uri="{FF2B5EF4-FFF2-40B4-BE49-F238E27FC236}">
                <a16:creationId xmlns:a16="http://schemas.microsoft.com/office/drawing/2014/main" id="{5000F909-9B30-2A21-8E4E-1DF5F20397C8}"/>
              </a:ext>
            </a:extLst>
          </p:cNvPr>
          <p:cNvSpPr txBox="1"/>
          <p:nvPr/>
        </p:nvSpPr>
        <p:spPr>
          <a:xfrm>
            <a:off x="663961" y="4666575"/>
            <a:ext cx="7458700" cy="400110"/>
          </a:xfrm>
          <a:prstGeom prst="rect">
            <a:avLst/>
          </a:prstGeom>
          <a:noFill/>
        </p:spPr>
        <p:txBody>
          <a:bodyPr wrap="square" rtlCol="0">
            <a:spAutoFit/>
          </a:bodyPr>
          <a:lstStyle/>
          <a:p>
            <a:r>
              <a:rPr lang="en-GB" sz="1000" b="1" dirty="0"/>
              <a:t>*12 month numbers in respect of March 2022, June 2022 and August 2022 are from unaudited management accounts, and may be subject to change during the audit process </a:t>
            </a:r>
          </a:p>
        </p:txBody>
      </p:sp>
      <p:sp>
        <p:nvSpPr>
          <p:cNvPr id="4" name="TextBox 3">
            <a:extLst>
              <a:ext uri="{FF2B5EF4-FFF2-40B4-BE49-F238E27FC236}">
                <a16:creationId xmlns:a16="http://schemas.microsoft.com/office/drawing/2014/main" id="{F0AFCEDE-2903-9F0C-99DE-33626B2A2F52}"/>
              </a:ext>
            </a:extLst>
          </p:cNvPr>
          <p:cNvSpPr txBox="1"/>
          <p:nvPr/>
        </p:nvSpPr>
        <p:spPr>
          <a:xfrm>
            <a:off x="2684956" y="813427"/>
            <a:ext cx="1298797" cy="246221"/>
          </a:xfrm>
          <a:prstGeom prst="rect">
            <a:avLst/>
          </a:prstGeom>
          <a:noFill/>
        </p:spPr>
        <p:txBody>
          <a:bodyPr wrap="square" rtlCol="0">
            <a:spAutoFit/>
          </a:bodyPr>
          <a:lstStyle/>
          <a:p>
            <a:r>
              <a:rPr lang="en-GB" sz="1000" dirty="0">
                <a:solidFill>
                  <a:srgbClr val="FF0000"/>
                </a:solidFill>
              </a:rPr>
              <a:t>Audited accounts  </a:t>
            </a:r>
          </a:p>
        </p:txBody>
      </p:sp>
      <p:sp>
        <p:nvSpPr>
          <p:cNvPr id="5" name="TextBox 4">
            <a:extLst>
              <a:ext uri="{FF2B5EF4-FFF2-40B4-BE49-F238E27FC236}">
                <a16:creationId xmlns:a16="http://schemas.microsoft.com/office/drawing/2014/main" id="{4A431A40-4A40-89D8-B6D4-5F2B8686E750}"/>
              </a:ext>
            </a:extLst>
          </p:cNvPr>
          <p:cNvSpPr txBox="1"/>
          <p:nvPr/>
        </p:nvSpPr>
        <p:spPr>
          <a:xfrm>
            <a:off x="3908043" y="813427"/>
            <a:ext cx="1693870" cy="246221"/>
          </a:xfrm>
          <a:prstGeom prst="rect">
            <a:avLst/>
          </a:prstGeom>
          <a:noFill/>
        </p:spPr>
        <p:txBody>
          <a:bodyPr wrap="square" rtlCol="0">
            <a:spAutoFit/>
          </a:bodyPr>
          <a:lstStyle/>
          <a:p>
            <a:r>
              <a:rPr lang="en-GB" sz="1000" dirty="0">
                <a:solidFill>
                  <a:srgbClr val="FF0000"/>
                </a:solidFill>
              </a:rPr>
              <a:t>Management accounts*  </a:t>
            </a:r>
          </a:p>
        </p:txBody>
      </p:sp>
      <p:sp>
        <p:nvSpPr>
          <p:cNvPr id="9" name="TextBox 8">
            <a:extLst>
              <a:ext uri="{FF2B5EF4-FFF2-40B4-BE49-F238E27FC236}">
                <a16:creationId xmlns:a16="http://schemas.microsoft.com/office/drawing/2014/main" id="{368B8D74-EB55-F581-6D01-55A3391DB5C7}"/>
              </a:ext>
            </a:extLst>
          </p:cNvPr>
          <p:cNvSpPr txBox="1"/>
          <p:nvPr/>
        </p:nvSpPr>
        <p:spPr>
          <a:xfrm>
            <a:off x="5364761" y="813426"/>
            <a:ext cx="1693870" cy="246221"/>
          </a:xfrm>
          <a:prstGeom prst="rect">
            <a:avLst/>
          </a:prstGeom>
          <a:noFill/>
        </p:spPr>
        <p:txBody>
          <a:bodyPr wrap="square" rtlCol="0">
            <a:spAutoFit/>
          </a:bodyPr>
          <a:lstStyle/>
          <a:p>
            <a:r>
              <a:rPr lang="en-GB" sz="1000" dirty="0">
                <a:solidFill>
                  <a:srgbClr val="FF0000"/>
                </a:solidFill>
              </a:rPr>
              <a:t>Management accounts*  </a:t>
            </a:r>
          </a:p>
        </p:txBody>
      </p:sp>
      <p:sp>
        <p:nvSpPr>
          <p:cNvPr id="10" name="TextBox 9">
            <a:extLst>
              <a:ext uri="{FF2B5EF4-FFF2-40B4-BE49-F238E27FC236}">
                <a16:creationId xmlns:a16="http://schemas.microsoft.com/office/drawing/2014/main" id="{0BF08332-FE99-A4F0-F391-D58697CCFF18}"/>
              </a:ext>
            </a:extLst>
          </p:cNvPr>
          <p:cNvSpPr txBox="1"/>
          <p:nvPr/>
        </p:nvSpPr>
        <p:spPr>
          <a:xfrm>
            <a:off x="6795937" y="813425"/>
            <a:ext cx="1693870" cy="246221"/>
          </a:xfrm>
          <a:prstGeom prst="rect">
            <a:avLst/>
          </a:prstGeom>
          <a:noFill/>
        </p:spPr>
        <p:txBody>
          <a:bodyPr wrap="square" rtlCol="0">
            <a:spAutoFit/>
          </a:bodyPr>
          <a:lstStyle/>
          <a:p>
            <a:r>
              <a:rPr lang="en-GB" sz="1000" dirty="0">
                <a:solidFill>
                  <a:srgbClr val="FF0000"/>
                </a:solidFill>
              </a:rPr>
              <a:t>Management accounts*  </a:t>
            </a:r>
          </a:p>
        </p:txBody>
      </p:sp>
    </p:spTree>
    <p:extLst>
      <p:ext uri="{BB962C8B-B14F-4D97-AF65-F5344CB8AC3E}">
        <p14:creationId xmlns:p14="http://schemas.microsoft.com/office/powerpoint/2010/main" val="16320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F5B0-BF2E-C493-A93E-427712B60067}"/>
              </a:ext>
            </a:extLst>
          </p:cNvPr>
          <p:cNvSpPr>
            <a:spLocks noGrp="1"/>
          </p:cNvSpPr>
          <p:nvPr>
            <p:ph type="title"/>
          </p:nvPr>
        </p:nvSpPr>
        <p:spPr/>
        <p:txBody>
          <a:bodyPr/>
          <a:lstStyle/>
          <a:p>
            <a:r>
              <a:rPr lang="en-GB" dirty="0"/>
              <a:t>Debt coverage</a:t>
            </a:r>
          </a:p>
        </p:txBody>
      </p:sp>
      <p:cxnSp>
        <p:nvCxnSpPr>
          <p:cNvPr id="12" name="Straight Arrow Connector 11">
            <a:extLst>
              <a:ext uri="{FF2B5EF4-FFF2-40B4-BE49-F238E27FC236}">
                <a16:creationId xmlns:a16="http://schemas.microsoft.com/office/drawing/2014/main" id="{1BB2CE06-8361-9AA1-464C-03FAFCFDCA39}"/>
              </a:ext>
            </a:extLst>
          </p:cNvPr>
          <p:cNvCxnSpPr>
            <a:cxnSpLocks/>
          </p:cNvCxnSpPr>
          <p:nvPr/>
        </p:nvCxnSpPr>
        <p:spPr>
          <a:xfrm flipV="1">
            <a:off x="1744940" y="889681"/>
            <a:ext cx="0" cy="3639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569C60-3EEF-0FE4-0054-46289DA596BC}"/>
              </a:ext>
            </a:extLst>
          </p:cNvPr>
          <p:cNvCxnSpPr>
            <a:cxnSpLocks/>
          </p:cNvCxnSpPr>
          <p:nvPr/>
        </p:nvCxnSpPr>
        <p:spPr>
          <a:xfrm>
            <a:off x="1744940" y="4528749"/>
            <a:ext cx="49407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78D5897-E7B3-26AF-3A0E-428B35A059EE}"/>
              </a:ext>
            </a:extLst>
          </p:cNvPr>
          <p:cNvSpPr/>
          <p:nvPr/>
        </p:nvSpPr>
        <p:spPr>
          <a:xfrm>
            <a:off x="1797115" y="1377095"/>
            <a:ext cx="2242807" cy="30901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50000"/>
                  </a:schemeClr>
                </a:solidFill>
              </a:rPr>
              <a:t>AMPIL NPV =  £209m</a:t>
            </a:r>
          </a:p>
          <a:p>
            <a:pPr algn="ctr"/>
            <a:endParaRPr lang="en-GB" sz="1000" dirty="0">
              <a:solidFill>
                <a:schemeClr val="tx1">
                  <a:lumMod val="50000"/>
                </a:schemeClr>
              </a:solidFill>
            </a:endParaRPr>
          </a:p>
          <a:p>
            <a:pPr algn="ctr"/>
            <a:r>
              <a:rPr lang="en-GB" sz="1000" dirty="0">
                <a:solidFill>
                  <a:schemeClr val="tx1">
                    <a:lumMod val="50000"/>
                  </a:schemeClr>
                </a:solidFill>
              </a:rPr>
              <a:t>Lifetime* Biomass Operating Cash Flows = £176m</a:t>
            </a:r>
          </a:p>
          <a:p>
            <a:pPr algn="ctr"/>
            <a:r>
              <a:rPr lang="en-GB" sz="1000" dirty="0">
                <a:solidFill>
                  <a:schemeClr val="tx1">
                    <a:lumMod val="50000"/>
                  </a:schemeClr>
                </a:solidFill>
              </a:rPr>
              <a:t>Lifetime* UR Operating Cash Flows = £238m</a:t>
            </a:r>
          </a:p>
          <a:p>
            <a:pPr algn="ctr"/>
            <a:endParaRPr lang="en-GB" sz="1000" dirty="0">
              <a:solidFill>
                <a:schemeClr val="tx1">
                  <a:lumMod val="50000"/>
                </a:schemeClr>
              </a:solidFill>
            </a:endParaRPr>
          </a:p>
          <a:p>
            <a:pPr algn="ctr"/>
            <a:r>
              <a:rPr lang="en-GB" sz="1000" dirty="0">
                <a:solidFill>
                  <a:srgbClr val="FF0000"/>
                </a:solidFill>
              </a:rPr>
              <a:t>(*Based on </a:t>
            </a:r>
            <a:r>
              <a:rPr lang="en-GB" sz="1000">
                <a:solidFill>
                  <a:srgbClr val="FF0000"/>
                </a:solidFill>
              </a:rPr>
              <a:t>management forecasts)</a:t>
            </a:r>
            <a:endParaRPr lang="en-GB" sz="1000" dirty="0">
              <a:solidFill>
                <a:srgbClr val="FF0000"/>
              </a:solidFill>
            </a:endParaRPr>
          </a:p>
          <a:p>
            <a:pPr algn="ctr"/>
            <a:endParaRPr lang="en-GB" sz="1000" dirty="0">
              <a:solidFill>
                <a:schemeClr val="tx1">
                  <a:lumMod val="50000"/>
                </a:schemeClr>
              </a:solidFill>
            </a:endParaRPr>
          </a:p>
          <a:p>
            <a:pPr algn="ctr"/>
            <a:r>
              <a:rPr lang="en-GB" sz="1000" dirty="0">
                <a:solidFill>
                  <a:schemeClr val="tx1">
                    <a:lumMod val="50000"/>
                  </a:schemeClr>
                </a:solidFill>
              </a:rPr>
              <a:t>discounted at 10% </a:t>
            </a:r>
          </a:p>
          <a:p>
            <a:pPr algn="ctr"/>
            <a:endParaRPr lang="en-GB" sz="1000" dirty="0">
              <a:solidFill>
                <a:schemeClr val="tx1">
                  <a:lumMod val="50000"/>
                </a:schemeClr>
              </a:solidFill>
            </a:endParaRPr>
          </a:p>
          <a:p>
            <a:pPr algn="ctr"/>
            <a:r>
              <a:rPr lang="en-GB" sz="1000" dirty="0">
                <a:solidFill>
                  <a:schemeClr val="tx1">
                    <a:lumMod val="50000"/>
                  </a:schemeClr>
                </a:solidFill>
              </a:rPr>
              <a:t>NPV Biomass Operating Cash Flows = £88m</a:t>
            </a:r>
          </a:p>
          <a:p>
            <a:pPr algn="ctr"/>
            <a:r>
              <a:rPr lang="en-GB" sz="1000" dirty="0">
                <a:solidFill>
                  <a:schemeClr val="tx1">
                    <a:lumMod val="50000"/>
                  </a:schemeClr>
                </a:solidFill>
              </a:rPr>
              <a:t>NPV UR Operating Cash Flows = £121m</a:t>
            </a:r>
          </a:p>
          <a:p>
            <a:pPr algn="ctr"/>
            <a:endParaRPr lang="en-GB" sz="1000" dirty="0">
              <a:solidFill>
                <a:schemeClr val="tx1">
                  <a:lumMod val="50000"/>
                </a:schemeClr>
              </a:solidFill>
            </a:endParaRPr>
          </a:p>
        </p:txBody>
      </p:sp>
      <p:sp>
        <p:nvSpPr>
          <p:cNvPr id="15" name="TextBox 14">
            <a:extLst>
              <a:ext uri="{FF2B5EF4-FFF2-40B4-BE49-F238E27FC236}">
                <a16:creationId xmlns:a16="http://schemas.microsoft.com/office/drawing/2014/main" id="{377C0069-532C-BD03-5944-00D32BCA43F0}"/>
              </a:ext>
            </a:extLst>
          </p:cNvPr>
          <p:cNvSpPr txBox="1"/>
          <p:nvPr/>
        </p:nvSpPr>
        <p:spPr>
          <a:xfrm>
            <a:off x="1689331" y="4535276"/>
            <a:ext cx="2321140" cy="276999"/>
          </a:xfrm>
          <a:prstGeom prst="rect">
            <a:avLst/>
          </a:prstGeom>
          <a:noFill/>
        </p:spPr>
        <p:txBody>
          <a:bodyPr wrap="square" rtlCol="0">
            <a:spAutoFit/>
          </a:bodyPr>
          <a:lstStyle/>
          <a:p>
            <a:pPr algn="ctr"/>
            <a:r>
              <a:rPr lang="en-GB" sz="1200" dirty="0"/>
              <a:t>Value of operating assets</a:t>
            </a:r>
            <a:endParaRPr lang="en-GB" sz="1200" dirty="0">
              <a:highlight>
                <a:srgbClr val="FFFF00"/>
              </a:highlight>
            </a:endParaRPr>
          </a:p>
        </p:txBody>
      </p:sp>
      <p:sp>
        <p:nvSpPr>
          <p:cNvPr id="16" name="TextBox 15">
            <a:extLst>
              <a:ext uri="{FF2B5EF4-FFF2-40B4-BE49-F238E27FC236}">
                <a16:creationId xmlns:a16="http://schemas.microsoft.com/office/drawing/2014/main" id="{6D6B624E-239B-C58A-E93B-E061864C2D01}"/>
              </a:ext>
            </a:extLst>
          </p:cNvPr>
          <p:cNvSpPr txBox="1"/>
          <p:nvPr/>
        </p:nvSpPr>
        <p:spPr>
          <a:xfrm>
            <a:off x="4318232" y="4551610"/>
            <a:ext cx="2308785" cy="276999"/>
          </a:xfrm>
          <a:prstGeom prst="rect">
            <a:avLst/>
          </a:prstGeom>
          <a:noFill/>
        </p:spPr>
        <p:txBody>
          <a:bodyPr wrap="square" rtlCol="0">
            <a:spAutoFit/>
          </a:bodyPr>
          <a:lstStyle/>
          <a:p>
            <a:pPr algn="ctr"/>
            <a:r>
              <a:rPr lang="en-GB" sz="1200" dirty="0"/>
              <a:t>Debt/equity amount </a:t>
            </a:r>
          </a:p>
        </p:txBody>
      </p:sp>
      <p:sp>
        <p:nvSpPr>
          <p:cNvPr id="17" name="TextBox 16">
            <a:extLst>
              <a:ext uri="{FF2B5EF4-FFF2-40B4-BE49-F238E27FC236}">
                <a16:creationId xmlns:a16="http://schemas.microsoft.com/office/drawing/2014/main" id="{21D6F38E-8F23-9205-68E3-A06940D5A99C}"/>
              </a:ext>
            </a:extLst>
          </p:cNvPr>
          <p:cNvSpPr txBox="1"/>
          <p:nvPr/>
        </p:nvSpPr>
        <p:spPr>
          <a:xfrm>
            <a:off x="1382510" y="1344520"/>
            <a:ext cx="369332" cy="2456734"/>
          </a:xfrm>
          <a:prstGeom prst="rect">
            <a:avLst/>
          </a:prstGeom>
          <a:noFill/>
        </p:spPr>
        <p:txBody>
          <a:bodyPr vert="vert270" wrap="square" rtlCol="0">
            <a:spAutoFit/>
          </a:bodyPr>
          <a:lstStyle/>
          <a:p>
            <a:r>
              <a:rPr lang="en-GB" sz="1200" dirty="0"/>
              <a:t>Unleveraged NPV/Debt amount</a:t>
            </a:r>
          </a:p>
        </p:txBody>
      </p:sp>
      <p:sp>
        <p:nvSpPr>
          <p:cNvPr id="18" name="Rectangle 17">
            <a:extLst>
              <a:ext uri="{FF2B5EF4-FFF2-40B4-BE49-F238E27FC236}">
                <a16:creationId xmlns:a16="http://schemas.microsoft.com/office/drawing/2014/main" id="{A3DE490A-37E4-9A73-4E0E-8FE40BAAF65E}"/>
              </a:ext>
            </a:extLst>
          </p:cNvPr>
          <p:cNvSpPr/>
          <p:nvPr/>
        </p:nvSpPr>
        <p:spPr>
          <a:xfrm>
            <a:off x="4136411" y="1377094"/>
            <a:ext cx="2452813" cy="1617609"/>
          </a:xfrm>
          <a:prstGeom prst="rect">
            <a:avLst/>
          </a:prstGeom>
          <a:noFill/>
          <a:ln>
            <a:solidFill>
              <a:srgbClr val="4D4D4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chemeClr val="tx1">
                    <a:lumMod val="50000"/>
                  </a:schemeClr>
                </a:solidFill>
              </a:rPr>
              <a:t>Externally held Loan Notes = £114.9m</a:t>
            </a:r>
          </a:p>
        </p:txBody>
      </p:sp>
      <p:sp>
        <p:nvSpPr>
          <p:cNvPr id="19" name="Rectangle 18">
            <a:extLst>
              <a:ext uri="{FF2B5EF4-FFF2-40B4-BE49-F238E27FC236}">
                <a16:creationId xmlns:a16="http://schemas.microsoft.com/office/drawing/2014/main" id="{7FABB2A1-EB63-4E39-6315-317656511C03}"/>
              </a:ext>
            </a:extLst>
          </p:cNvPr>
          <p:cNvSpPr/>
          <p:nvPr/>
        </p:nvSpPr>
        <p:spPr>
          <a:xfrm>
            <a:off x="4143312" y="3063540"/>
            <a:ext cx="2452814" cy="1403744"/>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lumMod val="50000"/>
                  </a:schemeClr>
                </a:solidFill>
              </a:rPr>
              <a:t>Subordinated debt/equity = £94.1m</a:t>
            </a:r>
          </a:p>
          <a:p>
            <a:pPr algn="ctr"/>
            <a:r>
              <a:rPr lang="en-GB" sz="1000" dirty="0">
                <a:solidFill>
                  <a:schemeClr val="tx1">
                    <a:lumMod val="50000"/>
                  </a:schemeClr>
                </a:solidFill>
              </a:rPr>
              <a:t>(Includes £29.1m of Loan notes owned by AMP which have been subordinated to all other noteholders, of which £25.1m is non interest bearing) </a:t>
            </a:r>
          </a:p>
        </p:txBody>
      </p:sp>
      <p:cxnSp>
        <p:nvCxnSpPr>
          <p:cNvPr id="20" name="Straight Connector 19">
            <a:extLst>
              <a:ext uri="{FF2B5EF4-FFF2-40B4-BE49-F238E27FC236}">
                <a16:creationId xmlns:a16="http://schemas.microsoft.com/office/drawing/2014/main" id="{A7A9EB9C-966E-7475-69E3-2736BC837EEB}"/>
              </a:ext>
            </a:extLst>
          </p:cNvPr>
          <p:cNvCxnSpPr/>
          <p:nvPr/>
        </p:nvCxnSpPr>
        <p:spPr>
          <a:xfrm>
            <a:off x="1760291" y="1304490"/>
            <a:ext cx="486672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87F98CE-AF2F-BF32-7796-1764CC6078D5}"/>
              </a:ext>
            </a:extLst>
          </p:cNvPr>
          <p:cNvSpPr/>
          <p:nvPr/>
        </p:nvSpPr>
        <p:spPr>
          <a:xfrm>
            <a:off x="1797115" y="982362"/>
            <a:ext cx="2242401" cy="2475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Total Asset Value = £209m </a:t>
            </a:r>
          </a:p>
        </p:txBody>
      </p:sp>
      <p:sp>
        <p:nvSpPr>
          <p:cNvPr id="22" name="Rectangle 21">
            <a:extLst>
              <a:ext uri="{FF2B5EF4-FFF2-40B4-BE49-F238E27FC236}">
                <a16:creationId xmlns:a16="http://schemas.microsoft.com/office/drawing/2014/main" id="{6B3C9E0C-A625-3200-D025-AC00A542CD6B}"/>
              </a:ext>
            </a:extLst>
          </p:cNvPr>
          <p:cNvSpPr/>
          <p:nvPr/>
        </p:nvSpPr>
        <p:spPr>
          <a:xfrm>
            <a:off x="4143312" y="988141"/>
            <a:ext cx="2452814" cy="247521"/>
          </a:xfrm>
          <a:prstGeom prst="rect">
            <a:avLst/>
          </a:prstGeom>
          <a:solidFill>
            <a:srgbClr val="346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Total Funding = £209m </a:t>
            </a:r>
          </a:p>
        </p:txBody>
      </p:sp>
      <p:sp>
        <p:nvSpPr>
          <p:cNvPr id="23" name="TextBox 22">
            <a:extLst>
              <a:ext uri="{FF2B5EF4-FFF2-40B4-BE49-F238E27FC236}">
                <a16:creationId xmlns:a16="http://schemas.microsoft.com/office/drawing/2014/main" id="{B0882482-278F-2A02-0F66-888C0A7135FA}"/>
              </a:ext>
            </a:extLst>
          </p:cNvPr>
          <p:cNvSpPr txBox="1"/>
          <p:nvPr/>
        </p:nvSpPr>
        <p:spPr>
          <a:xfrm>
            <a:off x="4406652" y="2524456"/>
            <a:ext cx="1802418" cy="246221"/>
          </a:xfrm>
          <a:prstGeom prst="rect">
            <a:avLst/>
          </a:prstGeom>
          <a:noFill/>
        </p:spPr>
        <p:txBody>
          <a:bodyPr wrap="square" rtlCol="0">
            <a:spAutoFit/>
          </a:bodyPr>
          <a:lstStyle/>
          <a:p>
            <a:pPr algn="ctr"/>
            <a:r>
              <a:rPr lang="en-GB" sz="1000" dirty="0"/>
              <a:t>Debt =55% LTV</a:t>
            </a:r>
          </a:p>
        </p:txBody>
      </p:sp>
      <p:cxnSp>
        <p:nvCxnSpPr>
          <p:cNvPr id="24" name="Straight Connector 23">
            <a:extLst>
              <a:ext uri="{FF2B5EF4-FFF2-40B4-BE49-F238E27FC236}">
                <a16:creationId xmlns:a16="http://schemas.microsoft.com/office/drawing/2014/main" id="{B43175B1-2303-4CCC-21A4-3BC7D39D5E22}"/>
              </a:ext>
            </a:extLst>
          </p:cNvPr>
          <p:cNvCxnSpPr>
            <a:cxnSpLocks/>
          </p:cNvCxnSpPr>
          <p:nvPr/>
        </p:nvCxnSpPr>
        <p:spPr>
          <a:xfrm>
            <a:off x="4084514" y="982362"/>
            <a:ext cx="0" cy="345371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89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90" y="220980"/>
            <a:ext cx="5979108" cy="375644"/>
          </a:xfrm>
        </p:spPr>
        <p:txBody>
          <a:bodyPr>
            <a:normAutofit fontScale="90000"/>
          </a:bodyPr>
          <a:lstStyle/>
          <a:p>
            <a:r>
              <a:rPr lang="en-GB" sz="2700" dirty="0">
                <a:latin typeface="Avenir LT Std 55 Roman" panose="020B0503020203020204"/>
              </a:rPr>
              <a:t>Disclaimer</a:t>
            </a:r>
            <a:endParaRPr lang="en-GB" dirty="0">
              <a:latin typeface="Avenir LT Std 55 Roman" panose="020B0503020203020204"/>
            </a:endParaRPr>
          </a:p>
        </p:txBody>
      </p:sp>
      <p:sp>
        <p:nvSpPr>
          <p:cNvPr id="3" name="Content Placeholder 2"/>
          <p:cNvSpPr>
            <a:spLocks noGrp="1"/>
          </p:cNvSpPr>
          <p:nvPr>
            <p:ph idx="1"/>
          </p:nvPr>
        </p:nvSpPr>
        <p:spPr>
          <a:xfrm>
            <a:off x="266086" y="480061"/>
            <a:ext cx="8603593" cy="4442460"/>
          </a:xfrm>
        </p:spPr>
        <p:txBody>
          <a:bodyPr>
            <a:noAutofit/>
          </a:bodyPr>
          <a:lstStyle/>
          <a:p>
            <a:pPr algn="just"/>
            <a:r>
              <a:rPr lang="en-US" sz="750" dirty="0"/>
              <a:t>These presentation slides and any accompanying verbal presentation (the “Presentation Materials”) do not constitute or form part of any invitation, offer for sale or subscription or any solicitation for any offer to buy or subscribe for any securities in Aggregated Micro Power Holdings Limited (the "Company") or any of its subsidiaries or affiliates including but not limited to Aggregated Micro Power Infrastructure 2 plc (the “Group”) (“Group Securities”) nor shall they or any part of them form the basis of or be relied upon in connection with, or act as any inducement to enter into, any contract or commitment with respect to Group Securities. These Presentation Materials do not constitute a recommendation regarding any decision to sell or purchase Group Securities. The Company reserves the right to change information in the Presentation Materials without notice.</a:t>
            </a:r>
          </a:p>
          <a:p>
            <a:pPr algn="just"/>
            <a:r>
              <a:rPr lang="en-US" sz="750" dirty="0"/>
              <a:t>This presentation is not for retail persons / investors. The content of these Presentation Materials has not been approved by an </a:t>
            </a:r>
            <a:r>
              <a:rPr lang="en-US" sz="750" dirty="0" err="1"/>
              <a:t>authorised</a:t>
            </a:r>
            <a:r>
              <a:rPr lang="en-US" sz="750" dirty="0"/>
              <a:t> person within the meaning of the Financial Services and Markets Act 2000 (“FSMA”). Reliance on the Presentation Materials for the purpose of engaging in any investment activity may expose an individual to a significant risk of losing all of the property or other assets invested. Any person who is in any doubt about the subject matter to which this presentation relates should consult a person duly </a:t>
            </a:r>
            <a:r>
              <a:rPr lang="en-US" sz="750" dirty="0" err="1"/>
              <a:t>authorised</a:t>
            </a:r>
            <a:r>
              <a:rPr lang="en-US" sz="750" dirty="0"/>
              <a:t> for the purposes of FSMA who </a:t>
            </a:r>
            <a:r>
              <a:rPr lang="en-US" sz="750" dirty="0" err="1"/>
              <a:t>specialises</a:t>
            </a:r>
            <a:r>
              <a:rPr lang="en-US" sz="750" dirty="0"/>
              <a:t> in the acquisition of shares and other securities. </a:t>
            </a:r>
          </a:p>
          <a:p>
            <a:pPr algn="just"/>
            <a:r>
              <a:rPr lang="en-US" sz="750" dirty="0"/>
              <a:t>The Presentation Materials includes statements that are, or may be deemed to be, forward-looking statements. These forward-looking statements can be identified by the use of forward-looking terminology, including the terms "believes", "estimates", "plans", "projects", "anticipates", "expects", "intends", "may", "will", or "should" or, in each case, their negative or other variations or comparable terminology. These forward-looking statements include matters that are not historical facts and include statements regarding the Group's intentions, beliefs or current expectations concerning, among other things, the anticipated future performance of the Group. Any such forward-looking statements in the Presentation Materials reflect the Group’s current expectations and projections about future events but, by their nature, forward-looking statements involve a number of risks, uncertainties and assumptions that could cause actual results or events to differ materially from those expressed or implied by the forward-looking statements. These risks, uncertainties and assumptions could adversely affect the outcome and financial effects of the plans and events described herein. Save as required by law or regulation or the rules of any securities exchange, the Company and the Group undertakes no obligation to release the results of any revisions to any forward-looking statements in this Presentation that may occur due to any change in its expectations or to reflect events or circumstances after the date of the Presentation Materials. In particular, no representation or warranty is given by the Company or the Group as to the achievement of, and no reliance should be placed on, any projections, targets, estimates or forecasts and nothing in the Presentation Materials is or should be relied on as a promise or representation as to any future event. </a:t>
            </a:r>
          </a:p>
          <a:p>
            <a:pPr algn="just"/>
            <a:r>
              <a:rPr lang="en-US" sz="750" dirty="0"/>
              <a:t>The financial information included in the Presentation Materials has not been audited, reviewed or verified by any independent accounting firm, is based on our management accounts and relies on management judgment. This financial information is inherently subject to risks and uncertainties and it may not give an accurate or complete picture of the financial condition or results of operations of the Group for the periods presented. In making an investment decision, investors must rely upon their own examination of the publicly available financial information and should consult their own professional advisors for an understanding of applicable accounting principles and how these may affect any such financial information.</a:t>
            </a:r>
          </a:p>
          <a:p>
            <a:pPr algn="just"/>
            <a:r>
              <a:rPr lang="en-US" sz="750" dirty="0"/>
              <a:t>While this information has been prepared in good faith, no representation or warranty, express or implied, is or will be made and no responsibility or liability is or will be accepted by the Company or the Group, or by any of its respective directors, officers, employees and agents in relation to the accuracy or completeness of this document and any such liability is expressly disclaimed. To the maximum extent permitted by law, and except in the case of fraud, the Company and the Group and their respective directors, officers, employees and agents expressly disclaim any liability which may arise from this presentation, or any other written or oral information provided in connection therewith, and any errors contained therein and/or omissions therefrom.</a:t>
            </a:r>
          </a:p>
          <a:p>
            <a:pPr algn="just"/>
            <a:r>
              <a:rPr lang="en-US" sz="750" dirty="0"/>
              <a:t>This presentation is not directed at, or intended for distribution to or use by, any person or entity who is a citizen or resident of or located in any jurisdiction (including the United Kingdom) where such distribution, publication, availability or use would be contrary to applicable law or regulation which would subject the Company or the Group to any registration or licensing requirements in such jurisdiction.</a:t>
            </a:r>
          </a:p>
          <a:p>
            <a:pPr algn="just"/>
            <a:r>
              <a:rPr lang="en-US" sz="750" dirty="0"/>
              <a:t>All rights reserved. This presentation must not be copied, reproduced, published, distributed, disclosed or passed to any other person, directly or indirectly, in whole or in part, by any medium or in any form, at any time without the formal written </a:t>
            </a:r>
            <a:r>
              <a:rPr lang="en-US" sz="750" dirty="0" err="1"/>
              <a:t>authorisation</a:t>
            </a:r>
            <a:r>
              <a:rPr lang="en-US" sz="750" dirty="0"/>
              <a:t> of the Company. By accepting this presentation, the recipient agrees to be bound by the obligations and limitations in this disclaimer.</a:t>
            </a:r>
          </a:p>
          <a:p>
            <a:pPr algn="just"/>
            <a:endParaRPr lang="en-US" sz="750" dirty="0"/>
          </a:p>
          <a:p>
            <a:pPr algn="just"/>
            <a:endParaRPr lang="en-GB" sz="375" dirty="0"/>
          </a:p>
        </p:txBody>
      </p:sp>
    </p:spTree>
    <p:extLst>
      <p:ext uri="{BB962C8B-B14F-4D97-AF65-F5344CB8AC3E}">
        <p14:creationId xmlns:p14="http://schemas.microsoft.com/office/powerpoint/2010/main" val="4122509187"/>
      </p:ext>
    </p:extLst>
  </p:cSld>
  <p:clrMapOvr>
    <a:masterClrMapping/>
  </p:clrMapOvr>
</p:sld>
</file>

<file path=ppt/theme/theme1.xml><?xml version="1.0" encoding="utf-8"?>
<a:theme xmlns:a="http://schemas.openxmlformats.org/drawingml/2006/main" name="Office Theme">
  <a:themeElements>
    <a:clrScheme name="AMP Clean Energy">
      <a:dk1>
        <a:srgbClr val="3F3F3F"/>
      </a:dk1>
      <a:lt1>
        <a:srgbClr val="FFFFFF"/>
      </a:lt1>
      <a:dk2>
        <a:srgbClr val="595959"/>
      </a:dk2>
      <a:lt2>
        <a:srgbClr val="EDF3E4"/>
      </a:lt2>
      <a:accent1>
        <a:srgbClr val="43B02A"/>
      </a:accent1>
      <a:accent2>
        <a:srgbClr val="C3D600"/>
      </a:accent2>
      <a:accent3>
        <a:srgbClr val="FFCD00"/>
      </a:accent3>
      <a:accent4>
        <a:srgbClr val="DE7C00"/>
      </a:accent4>
      <a:accent5>
        <a:srgbClr val="EF1D40"/>
      </a:accent5>
      <a:accent6>
        <a:srgbClr val="40C1AC"/>
      </a:accent6>
      <a:hlink>
        <a:srgbClr val="7A99AC"/>
      </a:hlink>
      <a:folHlink>
        <a:srgbClr val="7A99AC"/>
      </a:folHlink>
    </a:clrScheme>
    <a:fontScheme name="Custom 1">
      <a:majorFont>
        <a:latin typeface="Ubuntu"/>
        <a:ea typeface=""/>
        <a:cs typeface=""/>
      </a:majorFont>
      <a:minorFont>
        <a:latin typeface="Ubuntu"/>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TotalTime>
  <Words>1421</Words>
  <Application>Microsoft Office PowerPoint</Application>
  <PresentationFormat>On-screen Show (16:9)</PresentationFormat>
  <Paragraphs>67</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LT Std 55 Roman</vt:lpstr>
      <vt:lpstr>Calibri</vt:lpstr>
      <vt:lpstr>Ubuntu</vt:lpstr>
      <vt:lpstr>Office Theme</vt:lpstr>
      <vt:lpstr>AMPIL Investor Update </vt:lpstr>
      <vt:lpstr>PowerPoint Presentation</vt:lpstr>
      <vt:lpstr>Summary</vt:lpstr>
      <vt:lpstr>Growth in swap rates</vt:lpstr>
      <vt:lpstr>Strong growth in operating cash flows</vt:lpstr>
      <vt:lpstr>Debt coverage</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Barber</dc:creator>
  <cp:lastModifiedBy>Mark Tarry</cp:lastModifiedBy>
  <cp:revision>53</cp:revision>
  <dcterms:created xsi:type="dcterms:W3CDTF">2018-08-08T10:36:26Z</dcterms:created>
  <dcterms:modified xsi:type="dcterms:W3CDTF">2022-10-10T13:19:56Z</dcterms:modified>
</cp:coreProperties>
</file>